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6858000" cy="9906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CEB7"/>
    <a:srgbClr val="39AC91"/>
    <a:srgbClr val="DDE9EC"/>
    <a:srgbClr val="C0D6DC"/>
    <a:srgbClr val="03DBB2"/>
    <a:srgbClr val="0CD399"/>
    <a:srgbClr val="0CD2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300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590A6-1A9C-4567-8961-EC01A2257678}" type="datetimeFigureOut">
              <a:rPr kumimoji="1" lang="ja-JP" altLang="en-US" smtClean="0"/>
              <a:t>2016/9/12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3912F-762F-42F5-9E39-9BA2D381E0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7276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590A6-1A9C-4567-8961-EC01A2257678}" type="datetimeFigureOut">
              <a:rPr kumimoji="1" lang="ja-JP" altLang="en-US" smtClean="0"/>
              <a:t>2016/9/12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3912F-762F-42F5-9E39-9BA2D381E0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0964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590A6-1A9C-4567-8961-EC01A2257678}" type="datetimeFigureOut">
              <a:rPr kumimoji="1" lang="ja-JP" altLang="en-US" smtClean="0"/>
              <a:t>2016/9/12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3912F-762F-42F5-9E39-9BA2D381E0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4653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590A6-1A9C-4567-8961-EC01A2257678}" type="datetimeFigureOut">
              <a:rPr kumimoji="1" lang="ja-JP" altLang="en-US" smtClean="0"/>
              <a:t>2016/9/12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3912F-762F-42F5-9E39-9BA2D381E0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8146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590A6-1A9C-4567-8961-EC01A2257678}" type="datetimeFigureOut">
              <a:rPr kumimoji="1" lang="ja-JP" altLang="en-US" smtClean="0"/>
              <a:t>2016/9/12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3912F-762F-42F5-9E39-9BA2D381E0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5657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590A6-1A9C-4567-8961-EC01A2257678}" type="datetimeFigureOut">
              <a:rPr kumimoji="1" lang="ja-JP" altLang="en-US" smtClean="0"/>
              <a:t>2016/9/12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3912F-762F-42F5-9E39-9BA2D381E0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8431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590A6-1A9C-4567-8961-EC01A2257678}" type="datetimeFigureOut">
              <a:rPr kumimoji="1" lang="ja-JP" altLang="en-US" smtClean="0"/>
              <a:t>2016/9/12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3912F-762F-42F5-9E39-9BA2D381E0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0787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590A6-1A9C-4567-8961-EC01A2257678}" type="datetimeFigureOut">
              <a:rPr kumimoji="1" lang="ja-JP" altLang="en-US" smtClean="0"/>
              <a:t>2016/9/12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3912F-762F-42F5-9E39-9BA2D381E0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9994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590A6-1A9C-4567-8961-EC01A2257678}" type="datetimeFigureOut">
              <a:rPr kumimoji="1" lang="ja-JP" altLang="en-US" smtClean="0"/>
              <a:t>2016/9/12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3912F-762F-42F5-9E39-9BA2D381E0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3593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590A6-1A9C-4567-8961-EC01A2257678}" type="datetimeFigureOut">
              <a:rPr kumimoji="1" lang="ja-JP" altLang="en-US" smtClean="0"/>
              <a:t>2016/9/12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3912F-762F-42F5-9E39-9BA2D381E0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9847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590A6-1A9C-4567-8961-EC01A2257678}" type="datetimeFigureOut">
              <a:rPr kumimoji="1" lang="ja-JP" altLang="en-US" smtClean="0"/>
              <a:t>2016/9/12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3912F-762F-42F5-9E39-9BA2D381E0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1565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590A6-1A9C-4567-8961-EC01A2257678}" type="datetimeFigureOut">
              <a:rPr kumimoji="1" lang="ja-JP" altLang="en-US" smtClean="0"/>
              <a:t>2016/9/12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3912F-762F-42F5-9E39-9BA2D381E0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3999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フローチャート: 書類 2"/>
          <p:cNvSpPr/>
          <p:nvPr/>
        </p:nvSpPr>
        <p:spPr>
          <a:xfrm rot="10800000" flipH="1">
            <a:off x="-48615" y="8612320"/>
            <a:ext cx="7043201" cy="1404763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0420"/>
              <a:gd name="connsiteX1" fmla="*/ 21600 w 21600"/>
              <a:gd name="connsiteY1" fmla="*/ 0 h 20420"/>
              <a:gd name="connsiteX2" fmla="*/ 21600 w 21600"/>
              <a:gd name="connsiteY2" fmla="*/ 17322 h 20420"/>
              <a:gd name="connsiteX3" fmla="*/ 0 w 21600"/>
              <a:gd name="connsiteY3" fmla="*/ 20172 h 20420"/>
              <a:gd name="connsiteX4" fmla="*/ 0 w 21600"/>
              <a:gd name="connsiteY4" fmla="*/ 0 h 20420"/>
              <a:gd name="connsiteX0" fmla="*/ 0 w 21600"/>
              <a:gd name="connsiteY0" fmla="*/ 0 h 19327"/>
              <a:gd name="connsiteX1" fmla="*/ 21600 w 21600"/>
              <a:gd name="connsiteY1" fmla="*/ 0 h 19327"/>
              <a:gd name="connsiteX2" fmla="*/ 21600 w 21600"/>
              <a:gd name="connsiteY2" fmla="*/ 17322 h 19327"/>
              <a:gd name="connsiteX3" fmla="*/ 0 w 21600"/>
              <a:gd name="connsiteY3" fmla="*/ 19003 h 19327"/>
              <a:gd name="connsiteX4" fmla="*/ 0 w 21600"/>
              <a:gd name="connsiteY4" fmla="*/ 0 h 19327"/>
              <a:gd name="connsiteX0" fmla="*/ 0 w 21600"/>
              <a:gd name="connsiteY0" fmla="*/ 0 h 22354"/>
              <a:gd name="connsiteX1" fmla="*/ 21600 w 21600"/>
              <a:gd name="connsiteY1" fmla="*/ 0 h 22354"/>
              <a:gd name="connsiteX2" fmla="*/ 21600 w 21600"/>
              <a:gd name="connsiteY2" fmla="*/ 17322 h 22354"/>
              <a:gd name="connsiteX3" fmla="*/ 0 w 21600"/>
              <a:gd name="connsiteY3" fmla="*/ 19003 h 22354"/>
              <a:gd name="connsiteX4" fmla="*/ 0 w 21600"/>
              <a:gd name="connsiteY4" fmla="*/ 0 h 22354"/>
              <a:gd name="connsiteX0" fmla="*/ 0 w 21600"/>
              <a:gd name="connsiteY0" fmla="*/ 0 h 23628"/>
              <a:gd name="connsiteX1" fmla="*/ 21600 w 21600"/>
              <a:gd name="connsiteY1" fmla="*/ 0 h 23628"/>
              <a:gd name="connsiteX2" fmla="*/ 21600 w 21600"/>
              <a:gd name="connsiteY2" fmla="*/ 17322 h 23628"/>
              <a:gd name="connsiteX3" fmla="*/ 0 w 21600"/>
              <a:gd name="connsiteY3" fmla="*/ 19003 h 23628"/>
              <a:gd name="connsiteX4" fmla="*/ 0 w 21600"/>
              <a:gd name="connsiteY4" fmla="*/ 0 h 23628"/>
              <a:gd name="connsiteX0" fmla="*/ 0 w 21600"/>
              <a:gd name="connsiteY0" fmla="*/ 0 h 23168"/>
              <a:gd name="connsiteX1" fmla="*/ 21600 w 21600"/>
              <a:gd name="connsiteY1" fmla="*/ 0 h 23168"/>
              <a:gd name="connsiteX2" fmla="*/ 21600 w 21600"/>
              <a:gd name="connsiteY2" fmla="*/ 17322 h 23168"/>
              <a:gd name="connsiteX3" fmla="*/ 0 w 21600"/>
              <a:gd name="connsiteY3" fmla="*/ 19003 h 23168"/>
              <a:gd name="connsiteX4" fmla="*/ 0 w 21600"/>
              <a:gd name="connsiteY4" fmla="*/ 0 h 23168"/>
              <a:gd name="connsiteX0" fmla="*/ 0 w 21600"/>
              <a:gd name="connsiteY0" fmla="*/ 0 h 32219"/>
              <a:gd name="connsiteX1" fmla="*/ 21600 w 21600"/>
              <a:gd name="connsiteY1" fmla="*/ 0 h 32219"/>
              <a:gd name="connsiteX2" fmla="*/ 21600 w 21600"/>
              <a:gd name="connsiteY2" fmla="*/ 17322 h 32219"/>
              <a:gd name="connsiteX3" fmla="*/ 0 w 21600"/>
              <a:gd name="connsiteY3" fmla="*/ 29349 h 32219"/>
              <a:gd name="connsiteX4" fmla="*/ 0 w 21600"/>
              <a:gd name="connsiteY4" fmla="*/ 0 h 32219"/>
              <a:gd name="connsiteX0" fmla="*/ 0 w 21600"/>
              <a:gd name="connsiteY0" fmla="*/ 0 h 30285"/>
              <a:gd name="connsiteX1" fmla="*/ 21600 w 21600"/>
              <a:gd name="connsiteY1" fmla="*/ 0 h 30285"/>
              <a:gd name="connsiteX2" fmla="*/ 21600 w 21600"/>
              <a:gd name="connsiteY2" fmla="*/ 17322 h 30285"/>
              <a:gd name="connsiteX3" fmla="*/ 0 w 21600"/>
              <a:gd name="connsiteY3" fmla="*/ 29349 h 30285"/>
              <a:gd name="connsiteX4" fmla="*/ 0 w 21600"/>
              <a:gd name="connsiteY4" fmla="*/ 0 h 30285"/>
              <a:gd name="connsiteX0" fmla="*/ 0 w 21600"/>
              <a:gd name="connsiteY0" fmla="*/ 0 h 31024"/>
              <a:gd name="connsiteX1" fmla="*/ 21600 w 21600"/>
              <a:gd name="connsiteY1" fmla="*/ 0 h 31024"/>
              <a:gd name="connsiteX2" fmla="*/ 21600 w 21600"/>
              <a:gd name="connsiteY2" fmla="*/ 17322 h 31024"/>
              <a:gd name="connsiteX3" fmla="*/ 0 w 21600"/>
              <a:gd name="connsiteY3" fmla="*/ 29349 h 31024"/>
              <a:gd name="connsiteX4" fmla="*/ 0 w 21600"/>
              <a:gd name="connsiteY4" fmla="*/ 0 h 31024"/>
              <a:gd name="connsiteX0" fmla="*/ 0 w 21720"/>
              <a:gd name="connsiteY0" fmla="*/ 0 h 31062"/>
              <a:gd name="connsiteX1" fmla="*/ 21600 w 21720"/>
              <a:gd name="connsiteY1" fmla="*/ 0 h 31062"/>
              <a:gd name="connsiteX2" fmla="*/ 21720 w 21720"/>
              <a:gd name="connsiteY2" fmla="*/ 17931 h 31062"/>
              <a:gd name="connsiteX3" fmla="*/ 0 w 21720"/>
              <a:gd name="connsiteY3" fmla="*/ 29349 h 31062"/>
              <a:gd name="connsiteX4" fmla="*/ 0 w 21720"/>
              <a:gd name="connsiteY4" fmla="*/ 0 h 31062"/>
              <a:gd name="connsiteX0" fmla="*/ 0 w 21720"/>
              <a:gd name="connsiteY0" fmla="*/ 0 h 30427"/>
              <a:gd name="connsiteX1" fmla="*/ 21600 w 21720"/>
              <a:gd name="connsiteY1" fmla="*/ 0 h 30427"/>
              <a:gd name="connsiteX2" fmla="*/ 21720 w 21720"/>
              <a:gd name="connsiteY2" fmla="*/ 17931 h 30427"/>
              <a:gd name="connsiteX3" fmla="*/ 0 w 21720"/>
              <a:gd name="connsiteY3" fmla="*/ 29349 h 30427"/>
              <a:gd name="connsiteX4" fmla="*/ 0 w 21720"/>
              <a:gd name="connsiteY4" fmla="*/ 0 h 30427"/>
              <a:gd name="connsiteX0" fmla="*/ 0 w 21720"/>
              <a:gd name="connsiteY0" fmla="*/ 0 h 30735"/>
              <a:gd name="connsiteX1" fmla="*/ 21600 w 21720"/>
              <a:gd name="connsiteY1" fmla="*/ 0 h 30735"/>
              <a:gd name="connsiteX2" fmla="*/ 21720 w 21720"/>
              <a:gd name="connsiteY2" fmla="*/ 17931 h 30735"/>
              <a:gd name="connsiteX3" fmla="*/ 0 w 21720"/>
              <a:gd name="connsiteY3" fmla="*/ 29349 h 30735"/>
              <a:gd name="connsiteX4" fmla="*/ 0 w 21720"/>
              <a:gd name="connsiteY4" fmla="*/ 0 h 30735"/>
              <a:gd name="connsiteX0" fmla="*/ 0 w 21720"/>
              <a:gd name="connsiteY0" fmla="*/ 0 h 29932"/>
              <a:gd name="connsiteX1" fmla="*/ 21600 w 21720"/>
              <a:gd name="connsiteY1" fmla="*/ 0 h 29932"/>
              <a:gd name="connsiteX2" fmla="*/ 21720 w 21720"/>
              <a:gd name="connsiteY2" fmla="*/ 17931 h 29932"/>
              <a:gd name="connsiteX3" fmla="*/ 0 w 21720"/>
              <a:gd name="connsiteY3" fmla="*/ 29349 h 29932"/>
              <a:gd name="connsiteX4" fmla="*/ 0 w 21720"/>
              <a:gd name="connsiteY4" fmla="*/ 0 h 29932"/>
              <a:gd name="connsiteX0" fmla="*/ 0 w 21720"/>
              <a:gd name="connsiteY0" fmla="*/ 0 h 30721"/>
              <a:gd name="connsiteX1" fmla="*/ 21600 w 21720"/>
              <a:gd name="connsiteY1" fmla="*/ 0 h 30721"/>
              <a:gd name="connsiteX2" fmla="*/ 21720 w 21720"/>
              <a:gd name="connsiteY2" fmla="*/ 17931 h 30721"/>
              <a:gd name="connsiteX3" fmla="*/ 0 w 21720"/>
              <a:gd name="connsiteY3" fmla="*/ 30160 h 30721"/>
              <a:gd name="connsiteX4" fmla="*/ 0 w 21720"/>
              <a:gd name="connsiteY4" fmla="*/ 0 h 30721"/>
              <a:gd name="connsiteX0" fmla="*/ 0 w 21720"/>
              <a:gd name="connsiteY0" fmla="*/ 0 h 30266"/>
              <a:gd name="connsiteX1" fmla="*/ 21600 w 21720"/>
              <a:gd name="connsiteY1" fmla="*/ 0 h 30266"/>
              <a:gd name="connsiteX2" fmla="*/ 21720 w 21720"/>
              <a:gd name="connsiteY2" fmla="*/ 17931 h 30266"/>
              <a:gd name="connsiteX3" fmla="*/ 0 w 21720"/>
              <a:gd name="connsiteY3" fmla="*/ 30160 h 30266"/>
              <a:gd name="connsiteX4" fmla="*/ 0 w 21720"/>
              <a:gd name="connsiteY4" fmla="*/ 0 h 30266"/>
              <a:gd name="connsiteX0" fmla="*/ 0 w 21720"/>
              <a:gd name="connsiteY0" fmla="*/ 0 h 30322"/>
              <a:gd name="connsiteX1" fmla="*/ 21600 w 21720"/>
              <a:gd name="connsiteY1" fmla="*/ 0 h 30322"/>
              <a:gd name="connsiteX2" fmla="*/ 21720 w 21720"/>
              <a:gd name="connsiteY2" fmla="*/ 17931 h 30322"/>
              <a:gd name="connsiteX3" fmla="*/ 0 w 21720"/>
              <a:gd name="connsiteY3" fmla="*/ 30160 h 30322"/>
              <a:gd name="connsiteX4" fmla="*/ 0 w 21720"/>
              <a:gd name="connsiteY4" fmla="*/ 0 h 30322"/>
              <a:gd name="connsiteX0" fmla="*/ 0 w 21742"/>
              <a:gd name="connsiteY0" fmla="*/ 0 h 30322"/>
              <a:gd name="connsiteX1" fmla="*/ 21600 w 21742"/>
              <a:gd name="connsiteY1" fmla="*/ 0 h 30322"/>
              <a:gd name="connsiteX2" fmla="*/ 21720 w 21742"/>
              <a:gd name="connsiteY2" fmla="*/ 17931 h 30322"/>
              <a:gd name="connsiteX3" fmla="*/ 0 w 21742"/>
              <a:gd name="connsiteY3" fmla="*/ 30160 h 30322"/>
              <a:gd name="connsiteX4" fmla="*/ 0 w 21742"/>
              <a:gd name="connsiteY4" fmla="*/ 0 h 30322"/>
              <a:gd name="connsiteX0" fmla="*/ 0 w 21742"/>
              <a:gd name="connsiteY0" fmla="*/ 0 h 30327"/>
              <a:gd name="connsiteX1" fmla="*/ 21600 w 21742"/>
              <a:gd name="connsiteY1" fmla="*/ 0 h 30327"/>
              <a:gd name="connsiteX2" fmla="*/ 21720 w 21742"/>
              <a:gd name="connsiteY2" fmla="*/ 18540 h 30327"/>
              <a:gd name="connsiteX3" fmla="*/ 0 w 21742"/>
              <a:gd name="connsiteY3" fmla="*/ 30160 h 30327"/>
              <a:gd name="connsiteX4" fmla="*/ 0 w 21742"/>
              <a:gd name="connsiteY4" fmla="*/ 0 h 30327"/>
              <a:gd name="connsiteX0" fmla="*/ 0 w 21824"/>
              <a:gd name="connsiteY0" fmla="*/ 0 h 30327"/>
              <a:gd name="connsiteX1" fmla="*/ 21810 w 21824"/>
              <a:gd name="connsiteY1" fmla="*/ 203 h 30327"/>
              <a:gd name="connsiteX2" fmla="*/ 21720 w 21824"/>
              <a:gd name="connsiteY2" fmla="*/ 18540 h 30327"/>
              <a:gd name="connsiteX3" fmla="*/ 0 w 21824"/>
              <a:gd name="connsiteY3" fmla="*/ 30160 h 30327"/>
              <a:gd name="connsiteX4" fmla="*/ 0 w 21824"/>
              <a:gd name="connsiteY4" fmla="*/ 0 h 30327"/>
              <a:gd name="connsiteX0" fmla="*/ 0 w 21899"/>
              <a:gd name="connsiteY0" fmla="*/ 0 h 30375"/>
              <a:gd name="connsiteX1" fmla="*/ 21810 w 21899"/>
              <a:gd name="connsiteY1" fmla="*/ 203 h 30375"/>
              <a:gd name="connsiteX2" fmla="*/ 21869 w 21899"/>
              <a:gd name="connsiteY2" fmla="*/ 22394 h 30375"/>
              <a:gd name="connsiteX3" fmla="*/ 0 w 21899"/>
              <a:gd name="connsiteY3" fmla="*/ 30160 h 30375"/>
              <a:gd name="connsiteX4" fmla="*/ 0 w 21899"/>
              <a:gd name="connsiteY4" fmla="*/ 0 h 30375"/>
              <a:gd name="connsiteX0" fmla="*/ 0 w 21899"/>
              <a:gd name="connsiteY0" fmla="*/ 0 h 30175"/>
              <a:gd name="connsiteX1" fmla="*/ 21810 w 21899"/>
              <a:gd name="connsiteY1" fmla="*/ 203 h 30175"/>
              <a:gd name="connsiteX2" fmla="*/ 21869 w 21899"/>
              <a:gd name="connsiteY2" fmla="*/ 22394 h 30175"/>
              <a:gd name="connsiteX3" fmla="*/ 0 w 21899"/>
              <a:gd name="connsiteY3" fmla="*/ 29957 h 30175"/>
              <a:gd name="connsiteX4" fmla="*/ 0 w 21899"/>
              <a:gd name="connsiteY4" fmla="*/ 0 h 30175"/>
              <a:gd name="connsiteX0" fmla="*/ 0 w 21899"/>
              <a:gd name="connsiteY0" fmla="*/ 0 h 30453"/>
              <a:gd name="connsiteX1" fmla="*/ 21810 w 21899"/>
              <a:gd name="connsiteY1" fmla="*/ 203 h 30453"/>
              <a:gd name="connsiteX2" fmla="*/ 21869 w 21899"/>
              <a:gd name="connsiteY2" fmla="*/ 22394 h 30453"/>
              <a:gd name="connsiteX3" fmla="*/ 0 w 21899"/>
              <a:gd name="connsiteY3" fmla="*/ 29957 h 30453"/>
              <a:gd name="connsiteX4" fmla="*/ 0 w 21899"/>
              <a:gd name="connsiteY4" fmla="*/ 0 h 30453"/>
              <a:gd name="connsiteX0" fmla="*/ 0 w 21899"/>
              <a:gd name="connsiteY0" fmla="*/ 0 h 29670"/>
              <a:gd name="connsiteX1" fmla="*/ 21810 w 21899"/>
              <a:gd name="connsiteY1" fmla="*/ 203 h 29670"/>
              <a:gd name="connsiteX2" fmla="*/ 21869 w 21899"/>
              <a:gd name="connsiteY2" fmla="*/ 22394 h 29670"/>
              <a:gd name="connsiteX3" fmla="*/ 0 w 21899"/>
              <a:gd name="connsiteY3" fmla="*/ 29146 h 29670"/>
              <a:gd name="connsiteX4" fmla="*/ 0 w 21899"/>
              <a:gd name="connsiteY4" fmla="*/ 0 h 29670"/>
              <a:gd name="connsiteX0" fmla="*/ 0 w 21899"/>
              <a:gd name="connsiteY0" fmla="*/ 0 h 28501"/>
              <a:gd name="connsiteX1" fmla="*/ 21810 w 21899"/>
              <a:gd name="connsiteY1" fmla="*/ 203 h 28501"/>
              <a:gd name="connsiteX2" fmla="*/ 21869 w 21899"/>
              <a:gd name="connsiteY2" fmla="*/ 22394 h 28501"/>
              <a:gd name="connsiteX3" fmla="*/ 0 w 21899"/>
              <a:gd name="connsiteY3" fmla="*/ 27929 h 28501"/>
              <a:gd name="connsiteX4" fmla="*/ 0 w 21899"/>
              <a:gd name="connsiteY4" fmla="*/ 0 h 28501"/>
              <a:gd name="connsiteX0" fmla="*/ 0 w 21899"/>
              <a:gd name="connsiteY0" fmla="*/ 0 h 29587"/>
              <a:gd name="connsiteX1" fmla="*/ 21810 w 21899"/>
              <a:gd name="connsiteY1" fmla="*/ 203 h 29587"/>
              <a:gd name="connsiteX2" fmla="*/ 21869 w 21899"/>
              <a:gd name="connsiteY2" fmla="*/ 22394 h 29587"/>
              <a:gd name="connsiteX3" fmla="*/ 0 w 21899"/>
              <a:gd name="connsiteY3" fmla="*/ 27929 h 29587"/>
              <a:gd name="connsiteX4" fmla="*/ 0 w 21899"/>
              <a:gd name="connsiteY4" fmla="*/ 0 h 29587"/>
              <a:gd name="connsiteX0" fmla="*/ 0 w 21899"/>
              <a:gd name="connsiteY0" fmla="*/ 0 h 29218"/>
              <a:gd name="connsiteX1" fmla="*/ 21810 w 21899"/>
              <a:gd name="connsiteY1" fmla="*/ 203 h 29218"/>
              <a:gd name="connsiteX2" fmla="*/ 21869 w 21899"/>
              <a:gd name="connsiteY2" fmla="*/ 22394 h 29218"/>
              <a:gd name="connsiteX3" fmla="*/ 0 w 21899"/>
              <a:gd name="connsiteY3" fmla="*/ 27523 h 29218"/>
              <a:gd name="connsiteX4" fmla="*/ 0 w 21899"/>
              <a:gd name="connsiteY4" fmla="*/ 0 h 29218"/>
              <a:gd name="connsiteX0" fmla="*/ 0 w 21899"/>
              <a:gd name="connsiteY0" fmla="*/ 0 h 29997"/>
              <a:gd name="connsiteX1" fmla="*/ 21810 w 21899"/>
              <a:gd name="connsiteY1" fmla="*/ 203 h 29997"/>
              <a:gd name="connsiteX2" fmla="*/ 21869 w 21899"/>
              <a:gd name="connsiteY2" fmla="*/ 22394 h 29997"/>
              <a:gd name="connsiteX3" fmla="*/ 0 w 21899"/>
              <a:gd name="connsiteY3" fmla="*/ 27523 h 29997"/>
              <a:gd name="connsiteX4" fmla="*/ 0 w 21899"/>
              <a:gd name="connsiteY4" fmla="*/ 0 h 29997"/>
              <a:gd name="connsiteX0" fmla="*/ 0 w 22062"/>
              <a:gd name="connsiteY0" fmla="*/ 0 h 29997"/>
              <a:gd name="connsiteX1" fmla="*/ 21810 w 22062"/>
              <a:gd name="connsiteY1" fmla="*/ 203 h 29997"/>
              <a:gd name="connsiteX2" fmla="*/ 22048 w 22062"/>
              <a:gd name="connsiteY2" fmla="*/ 22394 h 29997"/>
              <a:gd name="connsiteX3" fmla="*/ 0 w 22062"/>
              <a:gd name="connsiteY3" fmla="*/ 27523 h 29997"/>
              <a:gd name="connsiteX4" fmla="*/ 0 w 22062"/>
              <a:gd name="connsiteY4" fmla="*/ 0 h 29997"/>
              <a:gd name="connsiteX0" fmla="*/ 0 w 22062"/>
              <a:gd name="connsiteY0" fmla="*/ 0 h 29918"/>
              <a:gd name="connsiteX1" fmla="*/ 21810 w 22062"/>
              <a:gd name="connsiteY1" fmla="*/ 203 h 29918"/>
              <a:gd name="connsiteX2" fmla="*/ 22048 w 22062"/>
              <a:gd name="connsiteY2" fmla="*/ 22394 h 29918"/>
              <a:gd name="connsiteX3" fmla="*/ 0 w 22062"/>
              <a:gd name="connsiteY3" fmla="*/ 27523 h 29918"/>
              <a:gd name="connsiteX4" fmla="*/ 0 w 22062"/>
              <a:gd name="connsiteY4" fmla="*/ 0 h 29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62" h="29918">
                <a:moveTo>
                  <a:pt x="0" y="0"/>
                </a:moveTo>
                <a:lnTo>
                  <a:pt x="21810" y="203"/>
                </a:lnTo>
                <a:cubicBezTo>
                  <a:pt x="21850" y="6180"/>
                  <a:pt x="22128" y="17837"/>
                  <a:pt x="22048" y="22394"/>
                </a:cubicBezTo>
                <a:cubicBezTo>
                  <a:pt x="11530" y="19794"/>
                  <a:pt x="4286" y="35790"/>
                  <a:pt x="0" y="27523"/>
                </a:cubicBezTo>
                <a:lnTo>
                  <a:pt x="0" y="0"/>
                </a:lnTo>
                <a:close/>
              </a:path>
            </a:pathLst>
          </a:custGeom>
          <a:solidFill>
            <a:srgbClr val="DDE9EC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11"/>
            <a:endParaRPr kumimoji="0" lang="ja-JP" altLang="en-US" kern="0">
              <a:solidFill>
                <a:prstClr val="white"/>
              </a:solidFill>
              <a:latin typeface="Gill Sans MT"/>
            </a:endParaRPr>
          </a:p>
        </p:txBody>
      </p:sp>
      <p:sp>
        <p:nvSpPr>
          <p:cNvPr id="130" name="フローチャート: 書類 2"/>
          <p:cNvSpPr/>
          <p:nvPr/>
        </p:nvSpPr>
        <p:spPr>
          <a:xfrm flipH="1">
            <a:off x="-218614" y="-70720"/>
            <a:ext cx="7440221" cy="3749391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0420"/>
              <a:gd name="connsiteX1" fmla="*/ 21600 w 21600"/>
              <a:gd name="connsiteY1" fmla="*/ 0 h 20420"/>
              <a:gd name="connsiteX2" fmla="*/ 21600 w 21600"/>
              <a:gd name="connsiteY2" fmla="*/ 17322 h 20420"/>
              <a:gd name="connsiteX3" fmla="*/ 0 w 21600"/>
              <a:gd name="connsiteY3" fmla="*/ 20172 h 20420"/>
              <a:gd name="connsiteX4" fmla="*/ 0 w 21600"/>
              <a:gd name="connsiteY4" fmla="*/ 0 h 20420"/>
              <a:gd name="connsiteX0" fmla="*/ 0 w 21600"/>
              <a:gd name="connsiteY0" fmla="*/ 0 h 19327"/>
              <a:gd name="connsiteX1" fmla="*/ 21600 w 21600"/>
              <a:gd name="connsiteY1" fmla="*/ 0 h 19327"/>
              <a:gd name="connsiteX2" fmla="*/ 21600 w 21600"/>
              <a:gd name="connsiteY2" fmla="*/ 17322 h 19327"/>
              <a:gd name="connsiteX3" fmla="*/ 0 w 21600"/>
              <a:gd name="connsiteY3" fmla="*/ 19003 h 19327"/>
              <a:gd name="connsiteX4" fmla="*/ 0 w 21600"/>
              <a:gd name="connsiteY4" fmla="*/ 0 h 19327"/>
              <a:gd name="connsiteX0" fmla="*/ 0 w 21671"/>
              <a:gd name="connsiteY0" fmla="*/ 0 h 19298"/>
              <a:gd name="connsiteX1" fmla="*/ 21600 w 21671"/>
              <a:gd name="connsiteY1" fmla="*/ 0 h 19298"/>
              <a:gd name="connsiteX2" fmla="*/ 21671 w 21671"/>
              <a:gd name="connsiteY2" fmla="*/ 16953 h 19298"/>
              <a:gd name="connsiteX3" fmla="*/ 0 w 21671"/>
              <a:gd name="connsiteY3" fmla="*/ 19003 h 19298"/>
              <a:gd name="connsiteX4" fmla="*/ 0 w 21671"/>
              <a:gd name="connsiteY4" fmla="*/ 0 h 19298"/>
              <a:gd name="connsiteX0" fmla="*/ 0 w 21671"/>
              <a:gd name="connsiteY0" fmla="*/ 0 h 19286"/>
              <a:gd name="connsiteX1" fmla="*/ 21600 w 21671"/>
              <a:gd name="connsiteY1" fmla="*/ 0 h 19286"/>
              <a:gd name="connsiteX2" fmla="*/ 21671 w 21671"/>
              <a:gd name="connsiteY2" fmla="*/ 16768 h 19286"/>
              <a:gd name="connsiteX3" fmla="*/ 0 w 21671"/>
              <a:gd name="connsiteY3" fmla="*/ 19003 h 19286"/>
              <a:gd name="connsiteX4" fmla="*/ 0 w 21671"/>
              <a:gd name="connsiteY4" fmla="*/ 0 h 19286"/>
              <a:gd name="connsiteX0" fmla="*/ 0 w 21616"/>
              <a:gd name="connsiteY0" fmla="*/ 0 h 19228"/>
              <a:gd name="connsiteX1" fmla="*/ 21600 w 21616"/>
              <a:gd name="connsiteY1" fmla="*/ 0 h 19228"/>
              <a:gd name="connsiteX2" fmla="*/ 21616 w 21616"/>
              <a:gd name="connsiteY2" fmla="*/ 15645 h 19228"/>
              <a:gd name="connsiteX3" fmla="*/ 0 w 21616"/>
              <a:gd name="connsiteY3" fmla="*/ 19003 h 19228"/>
              <a:gd name="connsiteX4" fmla="*/ 0 w 21616"/>
              <a:gd name="connsiteY4" fmla="*/ 0 h 19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16" h="19228">
                <a:moveTo>
                  <a:pt x="0" y="0"/>
                </a:moveTo>
                <a:lnTo>
                  <a:pt x="21600" y="0"/>
                </a:lnTo>
                <a:cubicBezTo>
                  <a:pt x="21624" y="5651"/>
                  <a:pt x="21592" y="9994"/>
                  <a:pt x="21616" y="15645"/>
                </a:cubicBezTo>
                <a:cubicBezTo>
                  <a:pt x="10816" y="15645"/>
                  <a:pt x="10941" y="20292"/>
                  <a:pt x="0" y="19003"/>
                </a:cubicBezTo>
                <a:lnTo>
                  <a:pt x="0" y="0"/>
                </a:lnTo>
                <a:close/>
              </a:path>
            </a:pathLst>
          </a:custGeom>
          <a:solidFill>
            <a:srgbClr val="DDE9EC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11"/>
            <a:endParaRPr kumimoji="0" lang="ja-JP" altLang="en-US" sz="1800" kern="0">
              <a:solidFill>
                <a:prstClr val="white"/>
              </a:solidFill>
              <a:latin typeface="Gill Sans MT"/>
              <a:ea typeface="ＭＳ Ｐゴシック" panose="020B0600070205080204" pitchFamily="50" charset="-128"/>
            </a:endParaRPr>
          </a:p>
        </p:txBody>
      </p:sp>
      <p:sp>
        <p:nvSpPr>
          <p:cNvPr id="131" name="フローチャート: 書類 2"/>
          <p:cNvSpPr/>
          <p:nvPr/>
        </p:nvSpPr>
        <p:spPr>
          <a:xfrm flipH="1">
            <a:off x="-229971" y="-174552"/>
            <a:ext cx="7368032" cy="3751925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0420"/>
              <a:gd name="connsiteX1" fmla="*/ 21600 w 21600"/>
              <a:gd name="connsiteY1" fmla="*/ 0 h 20420"/>
              <a:gd name="connsiteX2" fmla="*/ 21600 w 21600"/>
              <a:gd name="connsiteY2" fmla="*/ 17322 h 20420"/>
              <a:gd name="connsiteX3" fmla="*/ 0 w 21600"/>
              <a:gd name="connsiteY3" fmla="*/ 20172 h 20420"/>
              <a:gd name="connsiteX4" fmla="*/ 0 w 21600"/>
              <a:gd name="connsiteY4" fmla="*/ 0 h 20420"/>
              <a:gd name="connsiteX0" fmla="*/ 0 w 21600"/>
              <a:gd name="connsiteY0" fmla="*/ 0 h 19327"/>
              <a:gd name="connsiteX1" fmla="*/ 21600 w 21600"/>
              <a:gd name="connsiteY1" fmla="*/ 0 h 19327"/>
              <a:gd name="connsiteX2" fmla="*/ 21600 w 21600"/>
              <a:gd name="connsiteY2" fmla="*/ 17322 h 19327"/>
              <a:gd name="connsiteX3" fmla="*/ 0 w 21600"/>
              <a:gd name="connsiteY3" fmla="*/ 19003 h 19327"/>
              <a:gd name="connsiteX4" fmla="*/ 0 w 21600"/>
              <a:gd name="connsiteY4" fmla="*/ 0 h 19327"/>
              <a:gd name="connsiteX0" fmla="*/ 0 w 21671"/>
              <a:gd name="connsiteY0" fmla="*/ 0 h 19298"/>
              <a:gd name="connsiteX1" fmla="*/ 21600 w 21671"/>
              <a:gd name="connsiteY1" fmla="*/ 0 h 19298"/>
              <a:gd name="connsiteX2" fmla="*/ 21671 w 21671"/>
              <a:gd name="connsiteY2" fmla="*/ 16953 h 19298"/>
              <a:gd name="connsiteX3" fmla="*/ 0 w 21671"/>
              <a:gd name="connsiteY3" fmla="*/ 19003 h 19298"/>
              <a:gd name="connsiteX4" fmla="*/ 0 w 21671"/>
              <a:gd name="connsiteY4" fmla="*/ 0 h 19298"/>
              <a:gd name="connsiteX0" fmla="*/ 0 w 21671"/>
              <a:gd name="connsiteY0" fmla="*/ 0 h 19241"/>
              <a:gd name="connsiteX1" fmla="*/ 21600 w 21671"/>
              <a:gd name="connsiteY1" fmla="*/ 0 h 19241"/>
              <a:gd name="connsiteX2" fmla="*/ 21671 w 21671"/>
              <a:gd name="connsiteY2" fmla="*/ 15927 h 19241"/>
              <a:gd name="connsiteX3" fmla="*/ 0 w 21671"/>
              <a:gd name="connsiteY3" fmla="*/ 19003 h 19241"/>
              <a:gd name="connsiteX4" fmla="*/ 0 w 21671"/>
              <a:gd name="connsiteY4" fmla="*/ 0 h 19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71" h="19241">
                <a:moveTo>
                  <a:pt x="0" y="0"/>
                </a:moveTo>
                <a:lnTo>
                  <a:pt x="21600" y="0"/>
                </a:lnTo>
                <a:cubicBezTo>
                  <a:pt x="21624" y="5651"/>
                  <a:pt x="21647" y="10276"/>
                  <a:pt x="21671" y="15927"/>
                </a:cubicBezTo>
                <a:cubicBezTo>
                  <a:pt x="10871" y="15927"/>
                  <a:pt x="10941" y="20292"/>
                  <a:pt x="0" y="19003"/>
                </a:cubicBezTo>
                <a:lnTo>
                  <a:pt x="0" y="0"/>
                </a:lnTo>
                <a:close/>
              </a:path>
            </a:pathLst>
          </a:custGeom>
          <a:solidFill>
            <a:srgbClr val="DDE9EC">
              <a:lumMod val="9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11"/>
            <a:endParaRPr kumimoji="0" lang="ja-JP" altLang="en-US" sz="1800" kern="0">
              <a:solidFill>
                <a:prstClr val="white"/>
              </a:solidFill>
              <a:latin typeface="Gill Sans MT"/>
              <a:ea typeface="ＭＳ Ｐゴシック" panose="020B0600070205080204" pitchFamily="50" charset="-128"/>
            </a:endParaRPr>
          </a:p>
        </p:txBody>
      </p:sp>
      <p:sp>
        <p:nvSpPr>
          <p:cNvPr id="132" name="フローチャート: 書類 2"/>
          <p:cNvSpPr/>
          <p:nvPr/>
        </p:nvSpPr>
        <p:spPr>
          <a:xfrm flipH="1">
            <a:off x="-213933" y="-268288"/>
            <a:ext cx="7353413" cy="3754460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0420"/>
              <a:gd name="connsiteX1" fmla="*/ 21600 w 21600"/>
              <a:gd name="connsiteY1" fmla="*/ 0 h 20420"/>
              <a:gd name="connsiteX2" fmla="*/ 21600 w 21600"/>
              <a:gd name="connsiteY2" fmla="*/ 17322 h 20420"/>
              <a:gd name="connsiteX3" fmla="*/ 0 w 21600"/>
              <a:gd name="connsiteY3" fmla="*/ 20172 h 20420"/>
              <a:gd name="connsiteX4" fmla="*/ 0 w 21600"/>
              <a:gd name="connsiteY4" fmla="*/ 0 h 20420"/>
              <a:gd name="connsiteX0" fmla="*/ 0 w 21600"/>
              <a:gd name="connsiteY0" fmla="*/ 0 h 19327"/>
              <a:gd name="connsiteX1" fmla="*/ 21600 w 21600"/>
              <a:gd name="connsiteY1" fmla="*/ 0 h 19327"/>
              <a:gd name="connsiteX2" fmla="*/ 21600 w 21600"/>
              <a:gd name="connsiteY2" fmla="*/ 17322 h 19327"/>
              <a:gd name="connsiteX3" fmla="*/ 0 w 21600"/>
              <a:gd name="connsiteY3" fmla="*/ 19003 h 19327"/>
              <a:gd name="connsiteX4" fmla="*/ 0 w 21600"/>
              <a:gd name="connsiteY4" fmla="*/ 0 h 19327"/>
              <a:gd name="connsiteX0" fmla="*/ 0 w 21628"/>
              <a:gd name="connsiteY0" fmla="*/ 0 h 19254"/>
              <a:gd name="connsiteX1" fmla="*/ 21600 w 21628"/>
              <a:gd name="connsiteY1" fmla="*/ 0 h 19254"/>
              <a:gd name="connsiteX2" fmla="*/ 21628 w 21628"/>
              <a:gd name="connsiteY2" fmla="*/ 16199 h 19254"/>
              <a:gd name="connsiteX3" fmla="*/ 0 w 21628"/>
              <a:gd name="connsiteY3" fmla="*/ 19003 h 19254"/>
              <a:gd name="connsiteX4" fmla="*/ 0 w 21628"/>
              <a:gd name="connsiteY4" fmla="*/ 0 h 19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28" h="19254">
                <a:moveTo>
                  <a:pt x="0" y="0"/>
                </a:moveTo>
                <a:lnTo>
                  <a:pt x="21600" y="0"/>
                </a:lnTo>
                <a:cubicBezTo>
                  <a:pt x="21600" y="5774"/>
                  <a:pt x="21628" y="10425"/>
                  <a:pt x="21628" y="16199"/>
                </a:cubicBezTo>
                <a:cubicBezTo>
                  <a:pt x="10828" y="16199"/>
                  <a:pt x="10941" y="20292"/>
                  <a:pt x="0" y="19003"/>
                </a:cubicBezTo>
                <a:lnTo>
                  <a:pt x="0" y="0"/>
                </a:lnTo>
                <a:close/>
              </a:path>
            </a:pathLst>
          </a:custGeom>
          <a:solidFill>
            <a:srgbClr val="6CCEB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11"/>
            <a:endParaRPr kumimoji="0" lang="ja-JP" altLang="en-US" sz="1800" kern="0">
              <a:solidFill>
                <a:prstClr val="white"/>
              </a:solidFill>
              <a:latin typeface="Gill Sans MT"/>
              <a:ea typeface="ＭＳ Ｐゴシック" panose="020B0600070205080204" pitchFamily="50" charset="-128"/>
            </a:endParaRPr>
          </a:p>
        </p:txBody>
      </p:sp>
      <p:sp>
        <p:nvSpPr>
          <p:cNvPr id="39" name="フローチャート: 書類 2"/>
          <p:cNvSpPr/>
          <p:nvPr/>
        </p:nvSpPr>
        <p:spPr>
          <a:xfrm rot="10800000" flipH="1">
            <a:off x="-119070" y="8668353"/>
            <a:ext cx="7107690" cy="1422887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0420"/>
              <a:gd name="connsiteX1" fmla="*/ 21600 w 21600"/>
              <a:gd name="connsiteY1" fmla="*/ 0 h 20420"/>
              <a:gd name="connsiteX2" fmla="*/ 21600 w 21600"/>
              <a:gd name="connsiteY2" fmla="*/ 17322 h 20420"/>
              <a:gd name="connsiteX3" fmla="*/ 0 w 21600"/>
              <a:gd name="connsiteY3" fmla="*/ 20172 h 20420"/>
              <a:gd name="connsiteX4" fmla="*/ 0 w 21600"/>
              <a:gd name="connsiteY4" fmla="*/ 0 h 20420"/>
              <a:gd name="connsiteX0" fmla="*/ 0 w 21600"/>
              <a:gd name="connsiteY0" fmla="*/ 0 h 19327"/>
              <a:gd name="connsiteX1" fmla="*/ 21600 w 21600"/>
              <a:gd name="connsiteY1" fmla="*/ 0 h 19327"/>
              <a:gd name="connsiteX2" fmla="*/ 21600 w 21600"/>
              <a:gd name="connsiteY2" fmla="*/ 17322 h 19327"/>
              <a:gd name="connsiteX3" fmla="*/ 0 w 21600"/>
              <a:gd name="connsiteY3" fmla="*/ 19003 h 19327"/>
              <a:gd name="connsiteX4" fmla="*/ 0 w 21600"/>
              <a:gd name="connsiteY4" fmla="*/ 0 h 19327"/>
              <a:gd name="connsiteX0" fmla="*/ 0 w 21600"/>
              <a:gd name="connsiteY0" fmla="*/ 0 h 22354"/>
              <a:gd name="connsiteX1" fmla="*/ 21600 w 21600"/>
              <a:gd name="connsiteY1" fmla="*/ 0 h 22354"/>
              <a:gd name="connsiteX2" fmla="*/ 21600 w 21600"/>
              <a:gd name="connsiteY2" fmla="*/ 17322 h 22354"/>
              <a:gd name="connsiteX3" fmla="*/ 0 w 21600"/>
              <a:gd name="connsiteY3" fmla="*/ 19003 h 22354"/>
              <a:gd name="connsiteX4" fmla="*/ 0 w 21600"/>
              <a:gd name="connsiteY4" fmla="*/ 0 h 22354"/>
              <a:gd name="connsiteX0" fmla="*/ 0 w 21600"/>
              <a:gd name="connsiteY0" fmla="*/ 0 h 23628"/>
              <a:gd name="connsiteX1" fmla="*/ 21600 w 21600"/>
              <a:gd name="connsiteY1" fmla="*/ 0 h 23628"/>
              <a:gd name="connsiteX2" fmla="*/ 21600 w 21600"/>
              <a:gd name="connsiteY2" fmla="*/ 17322 h 23628"/>
              <a:gd name="connsiteX3" fmla="*/ 0 w 21600"/>
              <a:gd name="connsiteY3" fmla="*/ 19003 h 23628"/>
              <a:gd name="connsiteX4" fmla="*/ 0 w 21600"/>
              <a:gd name="connsiteY4" fmla="*/ 0 h 23628"/>
              <a:gd name="connsiteX0" fmla="*/ 0 w 21600"/>
              <a:gd name="connsiteY0" fmla="*/ 0 h 23168"/>
              <a:gd name="connsiteX1" fmla="*/ 21600 w 21600"/>
              <a:gd name="connsiteY1" fmla="*/ 0 h 23168"/>
              <a:gd name="connsiteX2" fmla="*/ 21600 w 21600"/>
              <a:gd name="connsiteY2" fmla="*/ 17322 h 23168"/>
              <a:gd name="connsiteX3" fmla="*/ 0 w 21600"/>
              <a:gd name="connsiteY3" fmla="*/ 19003 h 23168"/>
              <a:gd name="connsiteX4" fmla="*/ 0 w 21600"/>
              <a:gd name="connsiteY4" fmla="*/ 0 h 23168"/>
              <a:gd name="connsiteX0" fmla="*/ 0 w 21600"/>
              <a:gd name="connsiteY0" fmla="*/ 0 h 32219"/>
              <a:gd name="connsiteX1" fmla="*/ 21600 w 21600"/>
              <a:gd name="connsiteY1" fmla="*/ 0 h 32219"/>
              <a:gd name="connsiteX2" fmla="*/ 21600 w 21600"/>
              <a:gd name="connsiteY2" fmla="*/ 17322 h 32219"/>
              <a:gd name="connsiteX3" fmla="*/ 0 w 21600"/>
              <a:gd name="connsiteY3" fmla="*/ 29349 h 32219"/>
              <a:gd name="connsiteX4" fmla="*/ 0 w 21600"/>
              <a:gd name="connsiteY4" fmla="*/ 0 h 32219"/>
              <a:gd name="connsiteX0" fmla="*/ 0 w 21600"/>
              <a:gd name="connsiteY0" fmla="*/ 0 h 30285"/>
              <a:gd name="connsiteX1" fmla="*/ 21600 w 21600"/>
              <a:gd name="connsiteY1" fmla="*/ 0 h 30285"/>
              <a:gd name="connsiteX2" fmla="*/ 21600 w 21600"/>
              <a:gd name="connsiteY2" fmla="*/ 17322 h 30285"/>
              <a:gd name="connsiteX3" fmla="*/ 0 w 21600"/>
              <a:gd name="connsiteY3" fmla="*/ 29349 h 30285"/>
              <a:gd name="connsiteX4" fmla="*/ 0 w 21600"/>
              <a:gd name="connsiteY4" fmla="*/ 0 h 30285"/>
              <a:gd name="connsiteX0" fmla="*/ 0 w 21600"/>
              <a:gd name="connsiteY0" fmla="*/ 0 h 31024"/>
              <a:gd name="connsiteX1" fmla="*/ 21600 w 21600"/>
              <a:gd name="connsiteY1" fmla="*/ 0 h 31024"/>
              <a:gd name="connsiteX2" fmla="*/ 21600 w 21600"/>
              <a:gd name="connsiteY2" fmla="*/ 17322 h 31024"/>
              <a:gd name="connsiteX3" fmla="*/ 0 w 21600"/>
              <a:gd name="connsiteY3" fmla="*/ 29349 h 31024"/>
              <a:gd name="connsiteX4" fmla="*/ 0 w 21600"/>
              <a:gd name="connsiteY4" fmla="*/ 0 h 31024"/>
              <a:gd name="connsiteX0" fmla="*/ 0 w 21720"/>
              <a:gd name="connsiteY0" fmla="*/ 0 h 31062"/>
              <a:gd name="connsiteX1" fmla="*/ 21600 w 21720"/>
              <a:gd name="connsiteY1" fmla="*/ 0 h 31062"/>
              <a:gd name="connsiteX2" fmla="*/ 21720 w 21720"/>
              <a:gd name="connsiteY2" fmla="*/ 17931 h 31062"/>
              <a:gd name="connsiteX3" fmla="*/ 0 w 21720"/>
              <a:gd name="connsiteY3" fmla="*/ 29349 h 31062"/>
              <a:gd name="connsiteX4" fmla="*/ 0 w 21720"/>
              <a:gd name="connsiteY4" fmla="*/ 0 h 31062"/>
              <a:gd name="connsiteX0" fmla="*/ 0 w 21720"/>
              <a:gd name="connsiteY0" fmla="*/ 0 h 30427"/>
              <a:gd name="connsiteX1" fmla="*/ 21600 w 21720"/>
              <a:gd name="connsiteY1" fmla="*/ 0 h 30427"/>
              <a:gd name="connsiteX2" fmla="*/ 21720 w 21720"/>
              <a:gd name="connsiteY2" fmla="*/ 17931 h 30427"/>
              <a:gd name="connsiteX3" fmla="*/ 0 w 21720"/>
              <a:gd name="connsiteY3" fmla="*/ 29349 h 30427"/>
              <a:gd name="connsiteX4" fmla="*/ 0 w 21720"/>
              <a:gd name="connsiteY4" fmla="*/ 0 h 30427"/>
              <a:gd name="connsiteX0" fmla="*/ 0 w 21720"/>
              <a:gd name="connsiteY0" fmla="*/ 0 h 30735"/>
              <a:gd name="connsiteX1" fmla="*/ 21600 w 21720"/>
              <a:gd name="connsiteY1" fmla="*/ 0 h 30735"/>
              <a:gd name="connsiteX2" fmla="*/ 21720 w 21720"/>
              <a:gd name="connsiteY2" fmla="*/ 17931 h 30735"/>
              <a:gd name="connsiteX3" fmla="*/ 0 w 21720"/>
              <a:gd name="connsiteY3" fmla="*/ 29349 h 30735"/>
              <a:gd name="connsiteX4" fmla="*/ 0 w 21720"/>
              <a:gd name="connsiteY4" fmla="*/ 0 h 30735"/>
              <a:gd name="connsiteX0" fmla="*/ 0 w 21720"/>
              <a:gd name="connsiteY0" fmla="*/ 0 h 29932"/>
              <a:gd name="connsiteX1" fmla="*/ 21600 w 21720"/>
              <a:gd name="connsiteY1" fmla="*/ 0 h 29932"/>
              <a:gd name="connsiteX2" fmla="*/ 21720 w 21720"/>
              <a:gd name="connsiteY2" fmla="*/ 17931 h 29932"/>
              <a:gd name="connsiteX3" fmla="*/ 0 w 21720"/>
              <a:gd name="connsiteY3" fmla="*/ 29349 h 29932"/>
              <a:gd name="connsiteX4" fmla="*/ 0 w 21720"/>
              <a:gd name="connsiteY4" fmla="*/ 0 h 29932"/>
              <a:gd name="connsiteX0" fmla="*/ 0 w 21720"/>
              <a:gd name="connsiteY0" fmla="*/ 0 h 30721"/>
              <a:gd name="connsiteX1" fmla="*/ 21600 w 21720"/>
              <a:gd name="connsiteY1" fmla="*/ 0 h 30721"/>
              <a:gd name="connsiteX2" fmla="*/ 21720 w 21720"/>
              <a:gd name="connsiteY2" fmla="*/ 17931 h 30721"/>
              <a:gd name="connsiteX3" fmla="*/ 0 w 21720"/>
              <a:gd name="connsiteY3" fmla="*/ 30160 h 30721"/>
              <a:gd name="connsiteX4" fmla="*/ 0 w 21720"/>
              <a:gd name="connsiteY4" fmla="*/ 0 h 30721"/>
              <a:gd name="connsiteX0" fmla="*/ 0 w 21720"/>
              <a:gd name="connsiteY0" fmla="*/ 0 h 30266"/>
              <a:gd name="connsiteX1" fmla="*/ 21600 w 21720"/>
              <a:gd name="connsiteY1" fmla="*/ 0 h 30266"/>
              <a:gd name="connsiteX2" fmla="*/ 21720 w 21720"/>
              <a:gd name="connsiteY2" fmla="*/ 17931 h 30266"/>
              <a:gd name="connsiteX3" fmla="*/ 0 w 21720"/>
              <a:gd name="connsiteY3" fmla="*/ 30160 h 30266"/>
              <a:gd name="connsiteX4" fmla="*/ 0 w 21720"/>
              <a:gd name="connsiteY4" fmla="*/ 0 h 30266"/>
              <a:gd name="connsiteX0" fmla="*/ 0 w 21720"/>
              <a:gd name="connsiteY0" fmla="*/ 0 h 30322"/>
              <a:gd name="connsiteX1" fmla="*/ 21600 w 21720"/>
              <a:gd name="connsiteY1" fmla="*/ 0 h 30322"/>
              <a:gd name="connsiteX2" fmla="*/ 21720 w 21720"/>
              <a:gd name="connsiteY2" fmla="*/ 17931 h 30322"/>
              <a:gd name="connsiteX3" fmla="*/ 0 w 21720"/>
              <a:gd name="connsiteY3" fmla="*/ 30160 h 30322"/>
              <a:gd name="connsiteX4" fmla="*/ 0 w 21720"/>
              <a:gd name="connsiteY4" fmla="*/ 0 h 30322"/>
              <a:gd name="connsiteX0" fmla="*/ 0 w 21742"/>
              <a:gd name="connsiteY0" fmla="*/ 0 h 30322"/>
              <a:gd name="connsiteX1" fmla="*/ 21600 w 21742"/>
              <a:gd name="connsiteY1" fmla="*/ 0 h 30322"/>
              <a:gd name="connsiteX2" fmla="*/ 21720 w 21742"/>
              <a:gd name="connsiteY2" fmla="*/ 17931 h 30322"/>
              <a:gd name="connsiteX3" fmla="*/ 0 w 21742"/>
              <a:gd name="connsiteY3" fmla="*/ 30160 h 30322"/>
              <a:gd name="connsiteX4" fmla="*/ 0 w 21742"/>
              <a:gd name="connsiteY4" fmla="*/ 0 h 30322"/>
              <a:gd name="connsiteX0" fmla="*/ 0 w 21742"/>
              <a:gd name="connsiteY0" fmla="*/ 0 h 30327"/>
              <a:gd name="connsiteX1" fmla="*/ 21600 w 21742"/>
              <a:gd name="connsiteY1" fmla="*/ 0 h 30327"/>
              <a:gd name="connsiteX2" fmla="*/ 21720 w 21742"/>
              <a:gd name="connsiteY2" fmla="*/ 18540 h 30327"/>
              <a:gd name="connsiteX3" fmla="*/ 0 w 21742"/>
              <a:gd name="connsiteY3" fmla="*/ 30160 h 30327"/>
              <a:gd name="connsiteX4" fmla="*/ 0 w 21742"/>
              <a:gd name="connsiteY4" fmla="*/ 0 h 30327"/>
              <a:gd name="connsiteX0" fmla="*/ 0 w 21824"/>
              <a:gd name="connsiteY0" fmla="*/ 0 h 30327"/>
              <a:gd name="connsiteX1" fmla="*/ 21810 w 21824"/>
              <a:gd name="connsiteY1" fmla="*/ 203 h 30327"/>
              <a:gd name="connsiteX2" fmla="*/ 21720 w 21824"/>
              <a:gd name="connsiteY2" fmla="*/ 18540 h 30327"/>
              <a:gd name="connsiteX3" fmla="*/ 0 w 21824"/>
              <a:gd name="connsiteY3" fmla="*/ 30160 h 30327"/>
              <a:gd name="connsiteX4" fmla="*/ 0 w 21824"/>
              <a:gd name="connsiteY4" fmla="*/ 0 h 30327"/>
              <a:gd name="connsiteX0" fmla="*/ 0 w 21924"/>
              <a:gd name="connsiteY0" fmla="*/ 0 h 30363"/>
              <a:gd name="connsiteX1" fmla="*/ 21810 w 21924"/>
              <a:gd name="connsiteY1" fmla="*/ 203 h 30363"/>
              <a:gd name="connsiteX2" fmla="*/ 21899 w 21924"/>
              <a:gd name="connsiteY2" fmla="*/ 21583 h 30363"/>
              <a:gd name="connsiteX3" fmla="*/ 0 w 21924"/>
              <a:gd name="connsiteY3" fmla="*/ 30160 h 30363"/>
              <a:gd name="connsiteX4" fmla="*/ 0 w 21924"/>
              <a:gd name="connsiteY4" fmla="*/ 0 h 30363"/>
              <a:gd name="connsiteX0" fmla="*/ 79 w 22003"/>
              <a:gd name="connsiteY0" fmla="*/ 0 h 30363"/>
              <a:gd name="connsiteX1" fmla="*/ 21889 w 22003"/>
              <a:gd name="connsiteY1" fmla="*/ 203 h 30363"/>
              <a:gd name="connsiteX2" fmla="*/ 21978 w 22003"/>
              <a:gd name="connsiteY2" fmla="*/ 21583 h 30363"/>
              <a:gd name="connsiteX3" fmla="*/ 79 w 22003"/>
              <a:gd name="connsiteY3" fmla="*/ 30160 h 30363"/>
              <a:gd name="connsiteX4" fmla="*/ 79 w 22003"/>
              <a:gd name="connsiteY4" fmla="*/ 0 h 30363"/>
              <a:gd name="connsiteX0" fmla="*/ 102 w 22026"/>
              <a:gd name="connsiteY0" fmla="*/ 0 h 29364"/>
              <a:gd name="connsiteX1" fmla="*/ 21912 w 22026"/>
              <a:gd name="connsiteY1" fmla="*/ 203 h 29364"/>
              <a:gd name="connsiteX2" fmla="*/ 22001 w 22026"/>
              <a:gd name="connsiteY2" fmla="*/ 21583 h 29364"/>
              <a:gd name="connsiteX3" fmla="*/ 72 w 22026"/>
              <a:gd name="connsiteY3" fmla="*/ 29146 h 29364"/>
              <a:gd name="connsiteX4" fmla="*/ 102 w 22026"/>
              <a:gd name="connsiteY4" fmla="*/ 0 h 29364"/>
              <a:gd name="connsiteX0" fmla="*/ 102 w 22026"/>
              <a:gd name="connsiteY0" fmla="*/ 0 h 29642"/>
              <a:gd name="connsiteX1" fmla="*/ 21912 w 22026"/>
              <a:gd name="connsiteY1" fmla="*/ 203 h 29642"/>
              <a:gd name="connsiteX2" fmla="*/ 22001 w 22026"/>
              <a:gd name="connsiteY2" fmla="*/ 21583 h 29642"/>
              <a:gd name="connsiteX3" fmla="*/ 72 w 22026"/>
              <a:gd name="connsiteY3" fmla="*/ 29146 h 29642"/>
              <a:gd name="connsiteX4" fmla="*/ 102 w 22026"/>
              <a:gd name="connsiteY4" fmla="*/ 0 h 29642"/>
              <a:gd name="connsiteX0" fmla="*/ 202 w 22126"/>
              <a:gd name="connsiteY0" fmla="*/ 0 h 28273"/>
              <a:gd name="connsiteX1" fmla="*/ 22012 w 22126"/>
              <a:gd name="connsiteY1" fmla="*/ 203 h 28273"/>
              <a:gd name="connsiteX2" fmla="*/ 22101 w 22126"/>
              <a:gd name="connsiteY2" fmla="*/ 21583 h 28273"/>
              <a:gd name="connsiteX3" fmla="*/ 53 w 22126"/>
              <a:gd name="connsiteY3" fmla="*/ 27726 h 28273"/>
              <a:gd name="connsiteX4" fmla="*/ 202 w 22126"/>
              <a:gd name="connsiteY4" fmla="*/ 0 h 28273"/>
              <a:gd name="connsiteX0" fmla="*/ 202 w 22126"/>
              <a:gd name="connsiteY0" fmla="*/ 0 h 30011"/>
              <a:gd name="connsiteX1" fmla="*/ 22012 w 22126"/>
              <a:gd name="connsiteY1" fmla="*/ 203 h 30011"/>
              <a:gd name="connsiteX2" fmla="*/ 22101 w 22126"/>
              <a:gd name="connsiteY2" fmla="*/ 21583 h 30011"/>
              <a:gd name="connsiteX3" fmla="*/ 53 w 22126"/>
              <a:gd name="connsiteY3" fmla="*/ 27726 h 30011"/>
              <a:gd name="connsiteX4" fmla="*/ 202 w 22126"/>
              <a:gd name="connsiteY4" fmla="*/ 0 h 30011"/>
              <a:gd name="connsiteX0" fmla="*/ 202 w 22126"/>
              <a:gd name="connsiteY0" fmla="*/ 0 h 29934"/>
              <a:gd name="connsiteX1" fmla="*/ 22012 w 22126"/>
              <a:gd name="connsiteY1" fmla="*/ 203 h 29934"/>
              <a:gd name="connsiteX2" fmla="*/ 22101 w 22126"/>
              <a:gd name="connsiteY2" fmla="*/ 21583 h 29934"/>
              <a:gd name="connsiteX3" fmla="*/ 53 w 22126"/>
              <a:gd name="connsiteY3" fmla="*/ 27726 h 29934"/>
              <a:gd name="connsiteX4" fmla="*/ 202 w 22126"/>
              <a:gd name="connsiteY4" fmla="*/ 0 h 29934"/>
              <a:gd name="connsiteX0" fmla="*/ 202 w 22264"/>
              <a:gd name="connsiteY0" fmla="*/ 0 h 30064"/>
              <a:gd name="connsiteX1" fmla="*/ 22012 w 22264"/>
              <a:gd name="connsiteY1" fmla="*/ 203 h 30064"/>
              <a:gd name="connsiteX2" fmla="*/ 22250 w 22264"/>
              <a:gd name="connsiteY2" fmla="*/ 22800 h 30064"/>
              <a:gd name="connsiteX3" fmla="*/ 53 w 22264"/>
              <a:gd name="connsiteY3" fmla="*/ 27726 h 30064"/>
              <a:gd name="connsiteX4" fmla="*/ 202 w 22264"/>
              <a:gd name="connsiteY4" fmla="*/ 0 h 30064"/>
              <a:gd name="connsiteX0" fmla="*/ 202 w 22264"/>
              <a:gd name="connsiteY0" fmla="*/ 0 h 30304"/>
              <a:gd name="connsiteX1" fmla="*/ 22012 w 22264"/>
              <a:gd name="connsiteY1" fmla="*/ 203 h 30304"/>
              <a:gd name="connsiteX2" fmla="*/ 22250 w 22264"/>
              <a:gd name="connsiteY2" fmla="*/ 22800 h 30304"/>
              <a:gd name="connsiteX3" fmla="*/ 53 w 22264"/>
              <a:gd name="connsiteY3" fmla="*/ 27726 h 30304"/>
              <a:gd name="connsiteX4" fmla="*/ 202 w 22264"/>
              <a:gd name="connsiteY4" fmla="*/ 0 h 30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64" h="30304">
                <a:moveTo>
                  <a:pt x="202" y="0"/>
                </a:moveTo>
                <a:lnTo>
                  <a:pt x="22012" y="203"/>
                </a:lnTo>
                <a:cubicBezTo>
                  <a:pt x="22052" y="6180"/>
                  <a:pt x="22330" y="18243"/>
                  <a:pt x="22250" y="22800"/>
                </a:cubicBezTo>
                <a:cubicBezTo>
                  <a:pt x="11732" y="20200"/>
                  <a:pt x="4667" y="36398"/>
                  <a:pt x="53" y="27726"/>
                </a:cubicBezTo>
                <a:cubicBezTo>
                  <a:pt x="-126" y="14833"/>
                  <a:pt x="202" y="10053"/>
                  <a:pt x="202" y="0"/>
                </a:cubicBezTo>
                <a:close/>
              </a:path>
            </a:pathLst>
          </a:custGeom>
          <a:solidFill>
            <a:srgbClr val="C0D6DC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11"/>
            <a:endParaRPr kumimoji="0" lang="ja-JP" altLang="en-US" kern="0">
              <a:solidFill>
                <a:prstClr val="white"/>
              </a:solidFill>
              <a:latin typeface="Gill Sans MT"/>
            </a:endParaRPr>
          </a:p>
        </p:txBody>
      </p:sp>
      <p:sp>
        <p:nvSpPr>
          <p:cNvPr id="102" name="フローチャート: 書類 2"/>
          <p:cNvSpPr/>
          <p:nvPr/>
        </p:nvSpPr>
        <p:spPr>
          <a:xfrm rot="10800000" flipH="1">
            <a:off x="-54582" y="8719792"/>
            <a:ext cx="7039051" cy="1459228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0420"/>
              <a:gd name="connsiteX1" fmla="*/ 21600 w 21600"/>
              <a:gd name="connsiteY1" fmla="*/ 0 h 20420"/>
              <a:gd name="connsiteX2" fmla="*/ 21600 w 21600"/>
              <a:gd name="connsiteY2" fmla="*/ 17322 h 20420"/>
              <a:gd name="connsiteX3" fmla="*/ 0 w 21600"/>
              <a:gd name="connsiteY3" fmla="*/ 20172 h 20420"/>
              <a:gd name="connsiteX4" fmla="*/ 0 w 21600"/>
              <a:gd name="connsiteY4" fmla="*/ 0 h 20420"/>
              <a:gd name="connsiteX0" fmla="*/ 0 w 21600"/>
              <a:gd name="connsiteY0" fmla="*/ 0 h 19327"/>
              <a:gd name="connsiteX1" fmla="*/ 21600 w 21600"/>
              <a:gd name="connsiteY1" fmla="*/ 0 h 19327"/>
              <a:gd name="connsiteX2" fmla="*/ 21600 w 21600"/>
              <a:gd name="connsiteY2" fmla="*/ 17322 h 19327"/>
              <a:gd name="connsiteX3" fmla="*/ 0 w 21600"/>
              <a:gd name="connsiteY3" fmla="*/ 19003 h 19327"/>
              <a:gd name="connsiteX4" fmla="*/ 0 w 21600"/>
              <a:gd name="connsiteY4" fmla="*/ 0 h 19327"/>
              <a:gd name="connsiteX0" fmla="*/ 0 w 21600"/>
              <a:gd name="connsiteY0" fmla="*/ 0 h 22354"/>
              <a:gd name="connsiteX1" fmla="*/ 21600 w 21600"/>
              <a:gd name="connsiteY1" fmla="*/ 0 h 22354"/>
              <a:gd name="connsiteX2" fmla="*/ 21600 w 21600"/>
              <a:gd name="connsiteY2" fmla="*/ 17322 h 22354"/>
              <a:gd name="connsiteX3" fmla="*/ 0 w 21600"/>
              <a:gd name="connsiteY3" fmla="*/ 19003 h 22354"/>
              <a:gd name="connsiteX4" fmla="*/ 0 w 21600"/>
              <a:gd name="connsiteY4" fmla="*/ 0 h 22354"/>
              <a:gd name="connsiteX0" fmla="*/ 0 w 21600"/>
              <a:gd name="connsiteY0" fmla="*/ 0 h 23628"/>
              <a:gd name="connsiteX1" fmla="*/ 21600 w 21600"/>
              <a:gd name="connsiteY1" fmla="*/ 0 h 23628"/>
              <a:gd name="connsiteX2" fmla="*/ 21600 w 21600"/>
              <a:gd name="connsiteY2" fmla="*/ 17322 h 23628"/>
              <a:gd name="connsiteX3" fmla="*/ 0 w 21600"/>
              <a:gd name="connsiteY3" fmla="*/ 19003 h 23628"/>
              <a:gd name="connsiteX4" fmla="*/ 0 w 21600"/>
              <a:gd name="connsiteY4" fmla="*/ 0 h 23628"/>
              <a:gd name="connsiteX0" fmla="*/ 0 w 21600"/>
              <a:gd name="connsiteY0" fmla="*/ 0 h 23168"/>
              <a:gd name="connsiteX1" fmla="*/ 21600 w 21600"/>
              <a:gd name="connsiteY1" fmla="*/ 0 h 23168"/>
              <a:gd name="connsiteX2" fmla="*/ 21600 w 21600"/>
              <a:gd name="connsiteY2" fmla="*/ 17322 h 23168"/>
              <a:gd name="connsiteX3" fmla="*/ 0 w 21600"/>
              <a:gd name="connsiteY3" fmla="*/ 19003 h 23168"/>
              <a:gd name="connsiteX4" fmla="*/ 0 w 21600"/>
              <a:gd name="connsiteY4" fmla="*/ 0 h 23168"/>
              <a:gd name="connsiteX0" fmla="*/ 0 w 21600"/>
              <a:gd name="connsiteY0" fmla="*/ 0 h 32219"/>
              <a:gd name="connsiteX1" fmla="*/ 21600 w 21600"/>
              <a:gd name="connsiteY1" fmla="*/ 0 h 32219"/>
              <a:gd name="connsiteX2" fmla="*/ 21600 w 21600"/>
              <a:gd name="connsiteY2" fmla="*/ 17322 h 32219"/>
              <a:gd name="connsiteX3" fmla="*/ 0 w 21600"/>
              <a:gd name="connsiteY3" fmla="*/ 29349 h 32219"/>
              <a:gd name="connsiteX4" fmla="*/ 0 w 21600"/>
              <a:gd name="connsiteY4" fmla="*/ 0 h 32219"/>
              <a:gd name="connsiteX0" fmla="*/ 0 w 21600"/>
              <a:gd name="connsiteY0" fmla="*/ 0 h 30285"/>
              <a:gd name="connsiteX1" fmla="*/ 21600 w 21600"/>
              <a:gd name="connsiteY1" fmla="*/ 0 h 30285"/>
              <a:gd name="connsiteX2" fmla="*/ 21600 w 21600"/>
              <a:gd name="connsiteY2" fmla="*/ 17322 h 30285"/>
              <a:gd name="connsiteX3" fmla="*/ 0 w 21600"/>
              <a:gd name="connsiteY3" fmla="*/ 29349 h 30285"/>
              <a:gd name="connsiteX4" fmla="*/ 0 w 21600"/>
              <a:gd name="connsiteY4" fmla="*/ 0 h 30285"/>
              <a:gd name="connsiteX0" fmla="*/ 0 w 21600"/>
              <a:gd name="connsiteY0" fmla="*/ 0 h 31024"/>
              <a:gd name="connsiteX1" fmla="*/ 21600 w 21600"/>
              <a:gd name="connsiteY1" fmla="*/ 0 h 31024"/>
              <a:gd name="connsiteX2" fmla="*/ 21600 w 21600"/>
              <a:gd name="connsiteY2" fmla="*/ 17322 h 31024"/>
              <a:gd name="connsiteX3" fmla="*/ 0 w 21600"/>
              <a:gd name="connsiteY3" fmla="*/ 29349 h 31024"/>
              <a:gd name="connsiteX4" fmla="*/ 0 w 21600"/>
              <a:gd name="connsiteY4" fmla="*/ 0 h 31024"/>
              <a:gd name="connsiteX0" fmla="*/ 0 w 21720"/>
              <a:gd name="connsiteY0" fmla="*/ 0 h 31062"/>
              <a:gd name="connsiteX1" fmla="*/ 21600 w 21720"/>
              <a:gd name="connsiteY1" fmla="*/ 0 h 31062"/>
              <a:gd name="connsiteX2" fmla="*/ 21720 w 21720"/>
              <a:gd name="connsiteY2" fmla="*/ 17931 h 31062"/>
              <a:gd name="connsiteX3" fmla="*/ 0 w 21720"/>
              <a:gd name="connsiteY3" fmla="*/ 29349 h 31062"/>
              <a:gd name="connsiteX4" fmla="*/ 0 w 21720"/>
              <a:gd name="connsiteY4" fmla="*/ 0 h 31062"/>
              <a:gd name="connsiteX0" fmla="*/ 0 w 21720"/>
              <a:gd name="connsiteY0" fmla="*/ 0 h 30427"/>
              <a:gd name="connsiteX1" fmla="*/ 21600 w 21720"/>
              <a:gd name="connsiteY1" fmla="*/ 0 h 30427"/>
              <a:gd name="connsiteX2" fmla="*/ 21720 w 21720"/>
              <a:gd name="connsiteY2" fmla="*/ 17931 h 30427"/>
              <a:gd name="connsiteX3" fmla="*/ 0 w 21720"/>
              <a:gd name="connsiteY3" fmla="*/ 29349 h 30427"/>
              <a:gd name="connsiteX4" fmla="*/ 0 w 21720"/>
              <a:gd name="connsiteY4" fmla="*/ 0 h 30427"/>
              <a:gd name="connsiteX0" fmla="*/ 0 w 21720"/>
              <a:gd name="connsiteY0" fmla="*/ 0 h 30735"/>
              <a:gd name="connsiteX1" fmla="*/ 21600 w 21720"/>
              <a:gd name="connsiteY1" fmla="*/ 0 h 30735"/>
              <a:gd name="connsiteX2" fmla="*/ 21720 w 21720"/>
              <a:gd name="connsiteY2" fmla="*/ 17931 h 30735"/>
              <a:gd name="connsiteX3" fmla="*/ 0 w 21720"/>
              <a:gd name="connsiteY3" fmla="*/ 29349 h 30735"/>
              <a:gd name="connsiteX4" fmla="*/ 0 w 21720"/>
              <a:gd name="connsiteY4" fmla="*/ 0 h 30735"/>
              <a:gd name="connsiteX0" fmla="*/ 0 w 21720"/>
              <a:gd name="connsiteY0" fmla="*/ 0 h 29932"/>
              <a:gd name="connsiteX1" fmla="*/ 21600 w 21720"/>
              <a:gd name="connsiteY1" fmla="*/ 0 h 29932"/>
              <a:gd name="connsiteX2" fmla="*/ 21720 w 21720"/>
              <a:gd name="connsiteY2" fmla="*/ 17931 h 29932"/>
              <a:gd name="connsiteX3" fmla="*/ 0 w 21720"/>
              <a:gd name="connsiteY3" fmla="*/ 29349 h 29932"/>
              <a:gd name="connsiteX4" fmla="*/ 0 w 21720"/>
              <a:gd name="connsiteY4" fmla="*/ 0 h 29932"/>
              <a:gd name="connsiteX0" fmla="*/ 0 w 21720"/>
              <a:gd name="connsiteY0" fmla="*/ 0 h 30721"/>
              <a:gd name="connsiteX1" fmla="*/ 21600 w 21720"/>
              <a:gd name="connsiteY1" fmla="*/ 0 h 30721"/>
              <a:gd name="connsiteX2" fmla="*/ 21720 w 21720"/>
              <a:gd name="connsiteY2" fmla="*/ 17931 h 30721"/>
              <a:gd name="connsiteX3" fmla="*/ 0 w 21720"/>
              <a:gd name="connsiteY3" fmla="*/ 30160 h 30721"/>
              <a:gd name="connsiteX4" fmla="*/ 0 w 21720"/>
              <a:gd name="connsiteY4" fmla="*/ 0 h 30721"/>
              <a:gd name="connsiteX0" fmla="*/ 0 w 21720"/>
              <a:gd name="connsiteY0" fmla="*/ 0 h 30266"/>
              <a:gd name="connsiteX1" fmla="*/ 21600 w 21720"/>
              <a:gd name="connsiteY1" fmla="*/ 0 h 30266"/>
              <a:gd name="connsiteX2" fmla="*/ 21720 w 21720"/>
              <a:gd name="connsiteY2" fmla="*/ 17931 h 30266"/>
              <a:gd name="connsiteX3" fmla="*/ 0 w 21720"/>
              <a:gd name="connsiteY3" fmla="*/ 30160 h 30266"/>
              <a:gd name="connsiteX4" fmla="*/ 0 w 21720"/>
              <a:gd name="connsiteY4" fmla="*/ 0 h 30266"/>
              <a:gd name="connsiteX0" fmla="*/ 0 w 21720"/>
              <a:gd name="connsiteY0" fmla="*/ 0 h 30322"/>
              <a:gd name="connsiteX1" fmla="*/ 21600 w 21720"/>
              <a:gd name="connsiteY1" fmla="*/ 0 h 30322"/>
              <a:gd name="connsiteX2" fmla="*/ 21720 w 21720"/>
              <a:gd name="connsiteY2" fmla="*/ 17931 h 30322"/>
              <a:gd name="connsiteX3" fmla="*/ 0 w 21720"/>
              <a:gd name="connsiteY3" fmla="*/ 30160 h 30322"/>
              <a:gd name="connsiteX4" fmla="*/ 0 w 21720"/>
              <a:gd name="connsiteY4" fmla="*/ 0 h 30322"/>
              <a:gd name="connsiteX0" fmla="*/ 0 w 21742"/>
              <a:gd name="connsiteY0" fmla="*/ 0 h 30322"/>
              <a:gd name="connsiteX1" fmla="*/ 21600 w 21742"/>
              <a:gd name="connsiteY1" fmla="*/ 0 h 30322"/>
              <a:gd name="connsiteX2" fmla="*/ 21720 w 21742"/>
              <a:gd name="connsiteY2" fmla="*/ 17931 h 30322"/>
              <a:gd name="connsiteX3" fmla="*/ 0 w 21742"/>
              <a:gd name="connsiteY3" fmla="*/ 30160 h 30322"/>
              <a:gd name="connsiteX4" fmla="*/ 0 w 21742"/>
              <a:gd name="connsiteY4" fmla="*/ 0 h 30322"/>
              <a:gd name="connsiteX0" fmla="*/ 0 w 21742"/>
              <a:gd name="connsiteY0" fmla="*/ 0 h 30327"/>
              <a:gd name="connsiteX1" fmla="*/ 21600 w 21742"/>
              <a:gd name="connsiteY1" fmla="*/ 0 h 30327"/>
              <a:gd name="connsiteX2" fmla="*/ 21720 w 21742"/>
              <a:gd name="connsiteY2" fmla="*/ 18540 h 30327"/>
              <a:gd name="connsiteX3" fmla="*/ 0 w 21742"/>
              <a:gd name="connsiteY3" fmla="*/ 30160 h 30327"/>
              <a:gd name="connsiteX4" fmla="*/ 0 w 21742"/>
              <a:gd name="connsiteY4" fmla="*/ 0 h 30327"/>
              <a:gd name="connsiteX0" fmla="*/ 0 w 21824"/>
              <a:gd name="connsiteY0" fmla="*/ 0 h 30327"/>
              <a:gd name="connsiteX1" fmla="*/ 21810 w 21824"/>
              <a:gd name="connsiteY1" fmla="*/ 203 h 30327"/>
              <a:gd name="connsiteX2" fmla="*/ 21720 w 21824"/>
              <a:gd name="connsiteY2" fmla="*/ 18540 h 30327"/>
              <a:gd name="connsiteX3" fmla="*/ 0 w 21824"/>
              <a:gd name="connsiteY3" fmla="*/ 30160 h 30327"/>
              <a:gd name="connsiteX4" fmla="*/ 0 w 21824"/>
              <a:gd name="connsiteY4" fmla="*/ 0 h 30327"/>
              <a:gd name="connsiteX0" fmla="*/ 0 w 21817"/>
              <a:gd name="connsiteY0" fmla="*/ 0 h 30382"/>
              <a:gd name="connsiteX1" fmla="*/ 21810 w 21817"/>
              <a:gd name="connsiteY1" fmla="*/ 203 h 30382"/>
              <a:gd name="connsiteX2" fmla="*/ 21630 w 21817"/>
              <a:gd name="connsiteY2" fmla="*/ 22800 h 30382"/>
              <a:gd name="connsiteX3" fmla="*/ 0 w 21817"/>
              <a:gd name="connsiteY3" fmla="*/ 30160 h 30382"/>
              <a:gd name="connsiteX4" fmla="*/ 0 w 21817"/>
              <a:gd name="connsiteY4" fmla="*/ 0 h 30382"/>
              <a:gd name="connsiteX0" fmla="*/ 0 w 21899"/>
              <a:gd name="connsiteY0" fmla="*/ 0 h 30378"/>
              <a:gd name="connsiteX1" fmla="*/ 21810 w 21899"/>
              <a:gd name="connsiteY1" fmla="*/ 203 h 30378"/>
              <a:gd name="connsiteX2" fmla="*/ 21869 w 21899"/>
              <a:gd name="connsiteY2" fmla="*/ 22597 h 30378"/>
              <a:gd name="connsiteX3" fmla="*/ 0 w 21899"/>
              <a:gd name="connsiteY3" fmla="*/ 30160 h 30378"/>
              <a:gd name="connsiteX4" fmla="*/ 0 w 21899"/>
              <a:gd name="connsiteY4" fmla="*/ 0 h 30378"/>
              <a:gd name="connsiteX0" fmla="*/ 0 w 21899"/>
              <a:gd name="connsiteY0" fmla="*/ 0 h 30997"/>
              <a:gd name="connsiteX1" fmla="*/ 21810 w 21899"/>
              <a:gd name="connsiteY1" fmla="*/ 203 h 30997"/>
              <a:gd name="connsiteX2" fmla="*/ 21869 w 21899"/>
              <a:gd name="connsiteY2" fmla="*/ 22597 h 30997"/>
              <a:gd name="connsiteX3" fmla="*/ 0 w 21899"/>
              <a:gd name="connsiteY3" fmla="*/ 30160 h 30997"/>
              <a:gd name="connsiteX4" fmla="*/ 0 w 21899"/>
              <a:gd name="connsiteY4" fmla="*/ 0 h 30997"/>
              <a:gd name="connsiteX0" fmla="*/ 0 w 21899"/>
              <a:gd name="connsiteY0" fmla="*/ 0 h 29652"/>
              <a:gd name="connsiteX1" fmla="*/ 21810 w 21899"/>
              <a:gd name="connsiteY1" fmla="*/ 203 h 29652"/>
              <a:gd name="connsiteX2" fmla="*/ 21869 w 21899"/>
              <a:gd name="connsiteY2" fmla="*/ 22597 h 29652"/>
              <a:gd name="connsiteX3" fmla="*/ 60 w 21899"/>
              <a:gd name="connsiteY3" fmla="*/ 28740 h 29652"/>
              <a:gd name="connsiteX4" fmla="*/ 0 w 21899"/>
              <a:gd name="connsiteY4" fmla="*/ 0 h 29652"/>
              <a:gd name="connsiteX0" fmla="*/ 0 w 21899"/>
              <a:gd name="connsiteY0" fmla="*/ 0 h 30129"/>
              <a:gd name="connsiteX1" fmla="*/ 21810 w 21899"/>
              <a:gd name="connsiteY1" fmla="*/ 203 h 30129"/>
              <a:gd name="connsiteX2" fmla="*/ 21869 w 21899"/>
              <a:gd name="connsiteY2" fmla="*/ 22597 h 30129"/>
              <a:gd name="connsiteX3" fmla="*/ 60 w 21899"/>
              <a:gd name="connsiteY3" fmla="*/ 28740 h 30129"/>
              <a:gd name="connsiteX4" fmla="*/ 0 w 21899"/>
              <a:gd name="connsiteY4" fmla="*/ 0 h 30129"/>
              <a:gd name="connsiteX0" fmla="*/ 0 w 21924"/>
              <a:gd name="connsiteY0" fmla="*/ 0 h 30229"/>
              <a:gd name="connsiteX1" fmla="*/ 21810 w 21924"/>
              <a:gd name="connsiteY1" fmla="*/ 203 h 30229"/>
              <a:gd name="connsiteX2" fmla="*/ 21899 w 21924"/>
              <a:gd name="connsiteY2" fmla="*/ 23814 h 30229"/>
              <a:gd name="connsiteX3" fmla="*/ 60 w 21924"/>
              <a:gd name="connsiteY3" fmla="*/ 28740 h 30229"/>
              <a:gd name="connsiteX4" fmla="*/ 0 w 21924"/>
              <a:gd name="connsiteY4" fmla="*/ 0 h 30229"/>
              <a:gd name="connsiteX0" fmla="*/ 0 w 22057"/>
              <a:gd name="connsiteY0" fmla="*/ 0 h 30229"/>
              <a:gd name="connsiteX1" fmla="*/ 22049 w 22057"/>
              <a:gd name="connsiteY1" fmla="*/ 609 h 30229"/>
              <a:gd name="connsiteX2" fmla="*/ 21899 w 22057"/>
              <a:gd name="connsiteY2" fmla="*/ 23814 h 30229"/>
              <a:gd name="connsiteX3" fmla="*/ 60 w 22057"/>
              <a:gd name="connsiteY3" fmla="*/ 28740 h 30229"/>
              <a:gd name="connsiteX4" fmla="*/ 0 w 22057"/>
              <a:gd name="connsiteY4" fmla="*/ 0 h 30229"/>
              <a:gd name="connsiteX0" fmla="*/ 0 w 22049"/>
              <a:gd name="connsiteY0" fmla="*/ 0 h 30229"/>
              <a:gd name="connsiteX1" fmla="*/ 22049 w 22049"/>
              <a:gd name="connsiteY1" fmla="*/ 609 h 30229"/>
              <a:gd name="connsiteX2" fmla="*/ 21899 w 22049"/>
              <a:gd name="connsiteY2" fmla="*/ 23814 h 30229"/>
              <a:gd name="connsiteX3" fmla="*/ 60 w 22049"/>
              <a:gd name="connsiteY3" fmla="*/ 28740 h 30229"/>
              <a:gd name="connsiteX4" fmla="*/ 0 w 22049"/>
              <a:gd name="connsiteY4" fmla="*/ 0 h 30229"/>
              <a:gd name="connsiteX0" fmla="*/ 0 w 22049"/>
              <a:gd name="connsiteY0" fmla="*/ 0 h 30841"/>
              <a:gd name="connsiteX1" fmla="*/ 22049 w 22049"/>
              <a:gd name="connsiteY1" fmla="*/ 609 h 30841"/>
              <a:gd name="connsiteX2" fmla="*/ 21899 w 22049"/>
              <a:gd name="connsiteY2" fmla="*/ 23814 h 30841"/>
              <a:gd name="connsiteX3" fmla="*/ 60 w 22049"/>
              <a:gd name="connsiteY3" fmla="*/ 28740 h 30841"/>
              <a:gd name="connsiteX4" fmla="*/ 0 w 22049"/>
              <a:gd name="connsiteY4" fmla="*/ 0 h 30841"/>
              <a:gd name="connsiteX0" fmla="*/ 0 w 22049"/>
              <a:gd name="connsiteY0" fmla="*/ 0 h 30685"/>
              <a:gd name="connsiteX1" fmla="*/ 22049 w 22049"/>
              <a:gd name="connsiteY1" fmla="*/ 609 h 30685"/>
              <a:gd name="connsiteX2" fmla="*/ 21899 w 22049"/>
              <a:gd name="connsiteY2" fmla="*/ 23814 h 30685"/>
              <a:gd name="connsiteX3" fmla="*/ 60 w 22049"/>
              <a:gd name="connsiteY3" fmla="*/ 28740 h 30685"/>
              <a:gd name="connsiteX4" fmla="*/ 0 w 22049"/>
              <a:gd name="connsiteY4" fmla="*/ 0 h 30685"/>
              <a:gd name="connsiteX0" fmla="*/ 0 w 22049"/>
              <a:gd name="connsiteY0" fmla="*/ 0 h 31078"/>
              <a:gd name="connsiteX1" fmla="*/ 22049 w 22049"/>
              <a:gd name="connsiteY1" fmla="*/ 609 h 31078"/>
              <a:gd name="connsiteX2" fmla="*/ 21899 w 22049"/>
              <a:gd name="connsiteY2" fmla="*/ 23814 h 31078"/>
              <a:gd name="connsiteX3" fmla="*/ 60 w 22049"/>
              <a:gd name="connsiteY3" fmla="*/ 28740 h 31078"/>
              <a:gd name="connsiteX4" fmla="*/ 0 w 22049"/>
              <a:gd name="connsiteY4" fmla="*/ 0 h 31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49" h="31078">
                <a:moveTo>
                  <a:pt x="0" y="0"/>
                </a:moveTo>
                <a:lnTo>
                  <a:pt x="22049" y="609"/>
                </a:lnTo>
                <a:cubicBezTo>
                  <a:pt x="21940" y="6383"/>
                  <a:pt x="21979" y="19257"/>
                  <a:pt x="21899" y="23814"/>
                </a:cubicBezTo>
                <a:cubicBezTo>
                  <a:pt x="11381" y="21214"/>
                  <a:pt x="3899" y="36803"/>
                  <a:pt x="60" y="28740"/>
                </a:cubicBezTo>
                <a:lnTo>
                  <a:pt x="0" y="0"/>
                </a:lnTo>
                <a:close/>
              </a:path>
            </a:pathLst>
          </a:custGeom>
          <a:solidFill>
            <a:srgbClr val="6CCEB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11"/>
            <a:endParaRPr kumimoji="0" lang="ja-JP" altLang="en-US" kern="0">
              <a:solidFill>
                <a:prstClr val="white"/>
              </a:solidFill>
              <a:latin typeface="Gill Sans MT"/>
            </a:endParaRPr>
          </a:p>
        </p:txBody>
      </p:sp>
      <p:grpSp>
        <p:nvGrpSpPr>
          <p:cNvPr id="103" name="グループ化 102"/>
          <p:cNvGrpSpPr/>
          <p:nvPr/>
        </p:nvGrpSpPr>
        <p:grpSpPr>
          <a:xfrm>
            <a:off x="3764254" y="4048973"/>
            <a:ext cx="2929202" cy="247074"/>
            <a:chOff x="4165013" y="4582581"/>
            <a:chExt cx="3168000" cy="280135"/>
          </a:xfrm>
          <a:solidFill>
            <a:srgbClr val="006C9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4" name="正方形/長方形 103"/>
            <p:cNvSpPr/>
            <p:nvPr/>
          </p:nvSpPr>
          <p:spPr>
            <a:xfrm>
              <a:off x="4165013" y="4582581"/>
              <a:ext cx="3168000" cy="280135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411"/>
              <a:endParaRPr kumimoji="0" lang="ja-JP" altLang="en-US" kern="0">
                <a:solidFill>
                  <a:prstClr val="white"/>
                </a:solidFill>
                <a:latin typeface="Gill Sans MT"/>
              </a:endParaRPr>
            </a:p>
          </p:txBody>
        </p:sp>
        <p:sp>
          <p:nvSpPr>
            <p:cNvPr id="105" name="正方形/長方形 104"/>
            <p:cNvSpPr/>
            <p:nvPr/>
          </p:nvSpPr>
          <p:spPr>
            <a:xfrm>
              <a:off x="4224709" y="4584588"/>
              <a:ext cx="610674" cy="244270"/>
            </a:xfrm>
            <a:prstGeom prst="rect">
              <a:avLst/>
            </a:prstGeom>
            <a:grpFill/>
          </p:spPr>
          <p:txBody>
            <a:bodyPr wrap="none" lIns="0" tIns="0" rIns="0" bIns="0" anchor="ctr" anchorCtr="0">
              <a:spAutoFit/>
            </a:bodyPr>
            <a:lstStyle/>
            <a:p>
              <a:pPr algn="ctr" defTabSz="914411"/>
              <a:r>
                <a:rPr kumimoji="0" lang="ja-JP" altLang="en-US" sz="1400" kern="0" dirty="0">
                  <a:solidFill>
                    <a:prstClr val="white"/>
                  </a:solidFill>
                  <a:latin typeface="HGｺﾞｼｯｸE" panose="020B0909000000000000" pitchFamily="49" charset="-128"/>
                  <a:ea typeface="HGｺﾞｼｯｸE" panose="020B0909000000000000" pitchFamily="49" charset="-128"/>
                </a:rPr>
                <a:t>会　場</a:t>
              </a:r>
            </a:p>
          </p:txBody>
        </p:sp>
      </p:grpSp>
      <p:sp>
        <p:nvSpPr>
          <p:cNvPr id="108" name="正方形/長方形 107"/>
          <p:cNvSpPr/>
          <p:nvPr/>
        </p:nvSpPr>
        <p:spPr>
          <a:xfrm>
            <a:off x="3825386" y="4371380"/>
            <a:ext cx="2775487" cy="5232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defTabSz="1018681"/>
            <a:r>
              <a:rPr lang="ja-JP" altLang="en-US" sz="1600" b="1" dirty="0">
                <a:solidFill>
                  <a:prstClr val="black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東京大学弥生講堂 一条ホール</a:t>
            </a:r>
          </a:p>
          <a:p>
            <a:pPr defTabSz="1018681">
              <a:lnSpc>
                <a:spcPct val="150000"/>
              </a:lnSpc>
            </a:pPr>
            <a:r>
              <a:rPr lang="en-US" altLang="ja-JP" sz="1200" b="1" dirty="0">
                <a:solidFill>
                  <a:prstClr val="black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(</a:t>
            </a:r>
            <a:r>
              <a:rPr lang="zh-CN" altLang="en-US" sz="1200" b="1" dirty="0">
                <a:solidFill>
                  <a:prstClr val="black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東京都文京区弥生</a:t>
            </a:r>
            <a:r>
              <a:rPr lang="en-US" altLang="ja-JP" sz="1200" b="1" dirty="0">
                <a:solidFill>
                  <a:prstClr val="black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1-1-1</a:t>
            </a:r>
            <a:r>
              <a:rPr lang="ja-JP" altLang="en-US" sz="1200" b="1" dirty="0">
                <a:solidFill>
                  <a:prstClr val="black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）</a:t>
            </a:r>
            <a:endParaRPr lang="ja-JP" altLang="en-US" sz="1400" b="1" dirty="0">
              <a:solidFill>
                <a:prstClr val="black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pic>
        <p:nvPicPr>
          <p:cNvPr id="114" name="Picture 4" descr="「東京大学弥生講堂　一条ホール/アネックスまでの案内図」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9607" y="4912104"/>
            <a:ext cx="2028184" cy="2056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" name="正方形/長方形 114"/>
          <p:cNvSpPr/>
          <p:nvPr/>
        </p:nvSpPr>
        <p:spPr>
          <a:xfrm>
            <a:off x="5202105" y="6406163"/>
            <a:ext cx="1588954" cy="6924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defTabSz="1018681"/>
            <a:endParaRPr lang="ja-JP" altLang="en-US" sz="900" dirty="0">
              <a:solidFill>
                <a:prstClr val="black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defTabSz="1018681"/>
            <a:r>
              <a:rPr lang="ja-JP" altLang="en-US" sz="900" dirty="0">
                <a:solidFill>
                  <a:prstClr val="black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東京メトロ</a:t>
            </a:r>
            <a:endParaRPr lang="en-US" altLang="ja-JP" sz="900" dirty="0">
              <a:solidFill>
                <a:prstClr val="black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defTabSz="1018681"/>
            <a:r>
              <a:rPr lang="ja-JP" altLang="en-US" sz="900" dirty="0">
                <a:solidFill>
                  <a:prstClr val="black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東大前駅（南北線） 徒歩</a:t>
            </a:r>
            <a:r>
              <a:rPr lang="en-US" altLang="ja-JP" sz="900" dirty="0">
                <a:solidFill>
                  <a:prstClr val="black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1</a:t>
            </a:r>
            <a:r>
              <a:rPr lang="ja-JP" altLang="en-US" sz="900" dirty="0">
                <a:solidFill>
                  <a:prstClr val="black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分</a:t>
            </a:r>
          </a:p>
          <a:p>
            <a:pPr defTabSz="1018681"/>
            <a:r>
              <a:rPr lang="ja-JP" altLang="en-US" sz="900" dirty="0">
                <a:solidFill>
                  <a:prstClr val="black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根津駅（千代田線） 徒歩</a:t>
            </a:r>
            <a:r>
              <a:rPr lang="en-US" altLang="ja-JP" sz="900" dirty="0">
                <a:solidFill>
                  <a:prstClr val="black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8</a:t>
            </a:r>
            <a:r>
              <a:rPr lang="ja-JP" altLang="en-US" sz="900" dirty="0">
                <a:solidFill>
                  <a:prstClr val="black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分</a:t>
            </a:r>
          </a:p>
          <a:p>
            <a:pPr defTabSz="1018681"/>
            <a:r>
              <a:rPr lang="ja-JP" altLang="en-US" sz="900" dirty="0">
                <a:solidFill>
                  <a:prstClr val="black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endParaRPr lang="ja-JP" altLang="en-US" sz="700" dirty="0">
              <a:solidFill>
                <a:prstClr val="black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116" name="正方形/長方形 115"/>
          <p:cNvSpPr/>
          <p:nvPr/>
        </p:nvSpPr>
        <p:spPr>
          <a:xfrm>
            <a:off x="107953" y="107952"/>
            <a:ext cx="6667569" cy="9430087"/>
          </a:xfrm>
          <a:prstGeom prst="rect">
            <a:avLst/>
          </a:prstGeom>
          <a:noFill/>
          <a:ln w="381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11">
              <a:defRPr/>
            </a:pPr>
            <a:endParaRPr kumimoji="0" lang="ja-JP" altLang="en-US" kern="0" dirty="0">
              <a:solidFill>
                <a:prstClr val="white"/>
              </a:solidFill>
              <a:latin typeface="Gill Sans MT"/>
            </a:endParaRPr>
          </a:p>
        </p:txBody>
      </p:sp>
      <p:sp>
        <p:nvSpPr>
          <p:cNvPr id="118" name="角丸四角形 117"/>
          <p:cNvSpPr/>
          <p:nvPr/>
        </p:nvSpPr>
        <p:spPr>
          <a:xfrm>
            <a:off x="3754594" y="7087140"/>
            <a:ext cx="2938861" cy="412828"/>
          </a:xfrm>
          <a:prstGeom prst="roundRect">
            <a:avLst/>
          </a:prstGeom>
          <a:solidFill>
            <a:srgbClr val="FADA7A">
              <a:lumMod val="75000"/>
            </a:srgbClr>
          </a:solidFill>
          <a:ln w="50800" cap="flat" cmpd="sng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rtlCol="0" anchor="ctr"/>
          <a:lstStyle/>
          <a:p>
            <a:pPr algn="ctr" defTabSz="914411"/>
            <a:r>
              <a:rPr kumimoji="0" lang="ja-JP" altLang="en-US" sz="1600" b="1" kern="0" dirty="0">
                <a:solidFill>
                  <a:srgbClr val="DDE9EC">
                    <a:lumMod val="1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申込受付中・参加費</a:t>
            </a:r>
            <a:r>
              <a:rPr kumimoji="0" lang="zh-TW" altLang="en-US" sz="1600" b="1" kern="0" dirty="0">
                <a:solidFill>
                  <a:srgbClr val="DDE9EC">
                    <a:lumMod val="1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無料</a:t>
            </a:r>
            <a:endParaRPr kumimoji="0" lang="ja-JP" altLang="en-US" sz="1600" b="1" kern="0" dirty="0">
              <a:solidFill>
                <a:srgbClr val="DDE9EC">
                  <a:lumMod val="10000"/>
                </a:srgb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121" name="テキスト ボックス 120"/>
          <p:cNvSpPr txBox="1"/>
          <p:nvPr/>
        </p:nvSpPr>
        <p:spPr>
          <a:xfrm>
            <a:off x="104600" y="2991830"/>
            <a:ext cx="18661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18681"/>
            <a:r>
              <a:rPr lang="ja-JP" altLang="en-US" sz="1050" dirty="0">
                <a:solidFill>
                  <a:prstClr val="black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午　前　</a:t>
            </a:r>
            <a:r>
              <a:rPr lang="en-US" altLang="ja-JP" sz="1050" dirty="0">
                <a:solidFill>
                  <a:prstClr val="black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10:00-12:30</a:t>
            </a:r>
            <a:endParaRPr lang="ja-JP" altLang="en-US" sz="1050" dirty="0">
              <a:solidFill>
                <a:prstClr val="black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122" name="テキスト ボックス 121"/>
          <p:cNvSpPr txBox="1"/>
          <p:nvPr/>
        </p:nvSpPr>
        <p:spPr>
          <a:xfrm>
            <a:off x="104600" y="5240361"/>
            <a:ext cx="21842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18681"/>
            <a:r>
              <a:rPr lang="ja-JP" altLang="en-US" sz="1050" dirty="0">
                <a:solidFill>
                  <a:prstClr val="black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午　後　</a:t>
            </a:r>
            <a:r>
              <a:rPr lang="en-US" altLang="ja-JP" sz="1050" dirty="0">
                <a:solidFill>
                  <a:prstClr val="black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13:40-17:30</a:t>
            </a:r>
            <a:endParaRPr lang="ja-JP" altLang="en-US" sz="1050" dirty="0">
              <a:solidFill>
                <a:prstClr val="black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cxnSp>
        <p:nvCxnSpPr>
          <p:cNvPr id="123" name="直線コネクタ 122"/>
          <p:cNvCxnSpPr/>
          <p:nvPr/>
        </p:nvCxnSpPr>
        <p:spPr>
          <a:xfrm>
            <a:off x="188146" y="3227543"/>
            <a:ext cx="3333152" cy="1"/>
          </a:xfrm>
          <a:prstGeom prst="line">
            <a:avLst/>
          </a:prstGeom>
          <a:noFill/>
          <a:ln w="19050" cap="flat" cmpd="sng" algn="ctr">
            <a:solidFill>
              <a:srgbClr val="0068B7"/>
            </a:solidFill>
            <a:prstDash val="solid"/>
          </a:ln>
          <a:effectLst/>
        </p:spPr>
      </p:cxnSp>
      <p:cxnSp>
        <p:nvCxnSpPr>
          <p:cNvPr id="124" name="直線コネクタ 123"/>
          <p:cNvCxnSpPr/>
          <p:nvPr/>
        </p:nvCxnSpPr>
        <p:spPr>
          <a:xfrm>
            <a:off x="188146" y="5475738"/>
            <a:ext cx="3333152" cy="1"/>
          </a:xfrm>
          <a:prstGeom prst="line">
            <a:avLst/>
          </a:prstGeom>
          <a:noFill/>
          <a:ln w="19050" cap="flat" cmpd="sng" algn="ctr">
            <a:solidFill>
              <a:srgbClr val="0068B7"/>
            </a:solidFill>
            <a:prstDash val="solid"/>
          </a:ln>
          <a:effectLst/>
        </p:spPr>
      </p:cxnSp>
      <p:sp>
        <p:nvSpPr>
          <p:cNvPr id="125" name="正方形/長方形 124"/>
          <p:cNvSpPr/>
          <p:nvPr/>
        </p:nvSpPr>
        <p:spPr>
          <a:xfrm>
            <a:off x="276526" y="3304154"/>
            <a:ext cx="3353459" cy="1887696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 defTabSz="1018681"/>
            <a:r>
              <a:rPr lang="ja-JP" altLang="en-US" sz="900" dirty="0" smtClean="0">
                <a:solidFill>
                  <a:prstClr val="black"/>
                </a:solidFill>
                <a:latin typeface="+mn-ea"/>
              </a:rPr>
              <a:t>◆</a:t>
            </a:r>
            <a:r>
              <a:rPr lang="ja-JP" altLang="ja-JP" sz="900" dirty="0" smtClean="0">
                <a:solidFill>
                  <a:prstClr val="black"/>
                </a:solidFill>
                <a:latin typeface="+mn-ea"/>
              </a:rPr>
              <a:t>重点</a:t>
            </a:r>
            <a:r>
              <a:rPr lang="ja-JP" altLang="ja-JP" sz="900" dirty="0">
                <a:solidFill>
                  <a:prstClr val="black"/>
                </a:solidFill>
                <a:latin typeface="+mn-ea"/>
              </a:rPr>
              <a:t>課題⑥全体の概要</a:t>
            </a:r>
            <a:endParaRPr lang="en-US" altLang="ja-JP" sz="900" dirty="0">
              <a:solidFill>
                <a:prstClr val="black"/>
              </a:solidFill>
              <a:latin typeface="+mn-ea"/>
            </a:endParaRPr>
          </a:p>
          <a:p>
            <a:pPr defTabSz="1018681"/>
            <a:r>
              <a:rPr lang="ja-JP" altLang="en-US" sz="900" dirty="0">
                <a:solidFill>
                  <a:prstClr val="black"/>
                </a:solidFill>
                <a:latin typeface="+mn-ea"/>
              </a:rPr>
              <a:t>　</a:t>
            </a:r>
            <a:r>
              <a:rPr lang="ja-JP" altLang="ja-JP" sz="800" dirty="0">
                <a:solidFill>
                  <a:prstClr val="black"/>
                </a:solidFill>
                <a:latin typeface="+mn-ea"/>
              </a:rPr>
              <a:t>吉村忍（東京大学大学院工学系研究科</a:t>
            </a:r>
            <a:r>
              <a:rPr lang="ja-JP" altLang="en-US" sz="800" dirty="0">
                <a:solidFill>
                  <a:prstClr val="black"/>
                </a:solidFill>
                <a:latin typeface="+mn-ea"/>
              </a:rPr>
              <a:t>　副研究科長・教授</a:t>
            </a:r>
            <a:r>
              <a:rPr lang="ja-JP" altLang="ja-JP" sz="800" dirty="0">
                <a:solidFill>
                  <a:prstClr val="black"/>
                </a:solidFill>
                <a:latin typeface="+mn-ea"/>
              </a:rPr>
              <a:t>）</a:t>
            </a:r>
            <a:endParaRPr lang="en-US" altLang="ja-JP" sz="900" dirty="0">
              <a:solidFill>
                <a:prstClr val="black"/>
              </a:solidFill>
              <a:latin typeface="+mn-ea"/>
            </a:endParaRPr>
          </a:p>
          <a:p>
            <a:pPr defTabSz="1018681"/>
            <a:endParaRPr lang="en-US" altLang="ja-JP" sz="500" dirty="0">
              <a:solidFill>
                <a:prstClr val="black"/>
              </a:solidFill>
              <a:latin typeface="+mn-ea"/>
            </a:endParaRPr>
          </a:p>
          <a:p>
            <a:pPr defTabSz="1018681">
              <a:spcAft>
                <a:spcPts val="400"/>
              </a:spcAft>
            </a:pPr>
            <a:r>
              <a:rPr lang="ja-JP" altLang="en-US" sz="900" dirty="0">
                <a:solidFill>
                  <a:prstClr val="black"/>
                </a:solidFill>
                <a:latin typeface="+mn-ea"/>
              </a:rPr>
              <a:t>◆</a:t>
            </a:r>
            <a:r>
              <a:rPr lang="ja-JP" altLang="ja-JP" sz="900" dirty="0" smtClean="0">
                <a:solidFill>
                  <a:prstClr val="black"/>
                </a:solidFill>
                <a:latin typeface="+mn-ea"/>
              </a:rPr>
              <a:t>サブ</a:t>
            </a:r>
            <a:r>
              <a:rPr lang="ja-JP" altLang="ja-JP" sz="900" dirty="0">
                <a:solidFill>
                  <a:prstClr val="black"/>
                </a:solidFill>
                <a:latin typeface="+mn-ea"/>
              </a:rPr>
              <a:t>課題Ａ：</a:t>
            </a:r>
            <a:r>
              <a:rPr lang="ja-JP" altLang="ja-JP" sz="900" dirty="0">
                <a:solidFill>
                  <a:srgbClr val="FF0000"/>
                </a:solidFill>
                <a:latin typeface="+mn-ea"/>
              </a:rPr>
              <a:t>高圧燃焼・ガス化</a:t>
            </a:r>
            <a:r>
              <a:rPr lang="ja-JP" altLang="ja-JP" sz="900" dirty="0">
                <a:solidFill>
                  <a:prstClr val="black"/>
                </a:solidFill>
                <a:latin typeface="+mn-ea"/>
              </a:rPr>
              <a:t>を伴うエネルギー変換システム</a:t>
            </a:r>
          </a:p>
          <a:p>
            <a:pPr defTabSz="1018681"/>
            <a:r>
              <a:rPr lang="ja-JP" altLang="en-US" sz="800" dirty="0">
                <a:solidFill>
                  <a:prstClr val="black"/>
                </a:solidFill>
                <a:latin typeface="+mn-ea"/>
              </a:rPr>
              <a:t>　</a:t>
            </a:r>
            <a:r>
              <a:rPr lang="ja-JP" altLang="ja-JP" sz="800" dirty="0">
                <a:solidFill>
                  <a:prstClr val="black"/>
                </a:solidFill>
                <a:latin typeface="+mn-ea"/>
              </a:rPr>
              <a:t>「燃焼・ガス化数値シミュレーションの現状と今後」</a:t>
            </a:r>
          </a:p>
          <a:p>
            <a:pPr defTabSz="1018681"/>
            <a:r>
              <a:rPr lang="ja-JP" altLang="en-US" sz="800" dirty="0">
                <a:solidFill>
                  <a:prstClr val="black"/>
                </a:solidFill>
                <a:latin typeface="+mn-ea"/>
              </a:rPr>
              <a:t>　　</a:t>
            </a:r>
            <a:r>
              <a:rPr lang="ja-JP" altLang="ja-JP" sz="800" dirty="0">
                <a:solidFill>
                  <a:prstClr val="black"/>
                </a:solidFill>
                <a:latin typeface="+mn-ea"/>
              </a:rPr>
              <a:t>黒瀬良一（京都大学大学院工学研究科　准教授）</a:t>
            </a:r>
          </a:p>
          <a:p>
            <a:pPr defTabSz="1018681"/>
            <a:r>
              <a:rPr lang="ja-JP" altLang="en-US" sz="800" dirty="0">
                <a:solidFill>
                  <a:prstClr val="black"/>
                </a:solidFill>
                <a:latin typeface="+mn-ea"/>
              </a:rPr>
              <a:t>　</a:t>
            </a:r>
            <a:r>
              <a:rPr lang="ja-JP" altLang="ja-JP" sz="800" dirty="0">
                <a:solidFill>
                  <a:prstClr val="black"/>
                </a:solidFill>
                <a:latin typeface="+mn-ea"/>
              </a:rPr>
              <a:t>「石炭ガス化炉におけるマルチフィジックスシミュレーションの現状と今後」</a:t>
            </a:r>
          </a:p>
          <a:p>
            <a:pPr defTabSz="1018681"/>
            <a:r>
              <a:rPr lang="ja-JP" altLang="en-US" sz="800" dirty="0">
                <a:solidFill>
                  <a:prstClr val="black"/>
                </a:solidFill>
                <a:latin typeface="+mn-ea"/>
              </a:rPr>
              <a:t>　　</a:t>
            </a:r>
            <a:r>
              <a:rPr lang="ja-JP" altLang="ja-JP" sz="800" dirty="0">
                <a:solidFill>
                  <a:prstClr val="black"/>
                </a:solidFill>
                <a:latin typeface="+mn-ea"/>
              </a:rPr>
              <a:t>山田知典（東京大学人工物工学研究センター　准教授）</a:t>
            </a:r>
            <a:endParaRPr lang="en-US" altLang="ja-JP" sz="800" dirty="0">
              <a:solidFill>
                <a:prstClr val="black"/>
              </a:solidFill>
              <a:latin typeface="+mn-ea"/>
            </a:endParaRPr>
          </a:p>
          <a:p>
            <a:pPr defTabSz="1018681"/>
            <a:endParaRPr lang="ja-JP" altLang="ja-JP" sz="500" dirty="0">
              <a:solidFill>
                <a:prstClr val="black"/>
              </a:solidFill>
              <a:latin typeface="+mn-ea"/>
            </a:endParaRPr>
          </a:p>
          <a:p>
            <a:pPr defTabSz="1018681">
              <a:spcAft>
                <a:spcPts val="400"/>
              </a:spcAft>
            </a:pPr>
            <a:r>
              <a:rPr lang="ja-JP" altLang="en-US" sz="900" dirty="0">
                <a:solidFill>
                  <a:prstClr val="black"/>
                </a:solidFill>
                <a:latin typeface="+mn-ea"/>
              </a:rPr>
              <a:t>◆</a:t>
            </a:r>
            <a:r>
              <a:rPr lang="ja-JP" altLang="ja-JP" sz="900" dirty="0" smtClean="0">
                <a:solidFill>
                  <a:prstClr val="black"/>
                </a:solidFill>
                <a:latin typeface="+mn-ea"/>
              </a:rPr>
              <a:t>サブ</a:t>
            </a:r>
            <a:r>
              <a:rPr lang="ja-JP" altLang="ja-JP" sz="900" dirty="0">
                <a:solidFill>
                  <a:prstClr val="black"/>
                </a:solidFill>
                <a:latin typeface="+mn-ea"/>
              </a:rPr>
              <a:t>課題</a:t>
            </a:r>
            <a:r>
              <a:rPr lang="en-US" altLang="ja-JP" sz="900" dirty="0">
                <a:solidFill>
                  <a:prstClr val="black"/>
                </a:solidFill>
                <a:latin typeface="+mn-ea"/>
              </a:rPr>
              <a:t>D</a:t>
            </a:r>
            <a:r>
              <a:rPr lang="ja-JP" altLang="ja-JP" sz="900" dirty="0">
                <a:solidFill>
                  <a:prstClr val="black"/>
                </a:solidFill>
                <a:latin typeface="+mn-ea"/>
              </a:rPr>
              <a:t>：</a:t>
            </a:r>
            <a:r>
              <a:rPr lang="ja-JP" altLang="ja-JP" sz="900" dirty="0">
                <a:solidFill>
                  <a:srgbClr val="FF0000"/>
                </a:solidFill>
                <a:latin typeface="+mn-ea"/>
              </a:rPr>
              <a:t>核融合炉</a:t>
            </a:r>
            <a:r>
              <a:rPr lang="ja-JP" altLang="ja-JP" sz="900" dirty="0">
                <a:solidFill>
                  <a:prstClr val="black"/>
                </a:solidFill>
                <a:latin typeface="+mn-ea"/>
              </a:rPr>
              <a:t>の炉心設計</a:t>
            </a:r>
          </a:p>
          <a:p>
            <a:pPr defTabSz="1018681"/>
            <a:r>
              <a:rPr lang="ja-JP" altLang="en-US" sz="800" dirty="0">
                <a:solidFill>
                  <a:prstClr val="black"/>
                </a:solidFill>
                <a:latin typeface="+mn-ea"/>
              </a:rPr>
              <a:t>　</a:t>
            </a:r>
            <a:r>
              <a:rPr lang="ja-JP" altLang="ja-JP" sz="800" dirty="0">
                <a:solidFill>
                  <a:prstClr val="black"/>
                </a:solidFill>
                <a:latin typeface="+mn-ea"/>
              </a:rPr>
              <a:t>「</a:t>
            </a:r>
            <a:r>
              <a:rPr lang="ja-JP" altLang="en-US" sz="800" dirty="0">
                <a:solidFill>
                  <a:prstClr val="black"/>
                </a:solidFill>
                <a:latin typeface="+mn-ea"/>
              </a:rPr>
              <a:t>核融合炉心プラズマシミュレーションの現状と今後</a:t>
            </a:r>
            <a:r>
              <a:rPr lang="ja-JP" altLang="ja-JP" sz="800" dirty="0">
                <a:solidFill>
                  <a:prstClr val="black"/>
                </a:solidFill>
                <a:latin typeface="+mn-ea"/>
              </a:rPr>
              <a:t>」</a:t>
            </a:r>
          </a:p>
          <a:p>
            <a:pPr defTabSz="1018681"/>
            <a:r>
              <a:rPr lang="ja-JP" altLang="en-US" sz="800" dirty="0">
                <a:solidFill>
                  <a:prstClr val="black"/>
                </a:solidFill>
                <a:latin typeface="+mn-ea"/>
              </a:rPr>
              <a:t>　　</a:t>
            </a:r>
            <a:r>
              <a:rPr lang="ja-JP" altLang="ja-JP" sz="800" dirty="0">
                <a:solidFill>
                  <a:prstClr val="black"/>
                </a:solidFill>
                <a:latin typeface="+mn-ea"/>
              </a:rPr>
              <a:t>井戸村泰</a:t>
            </a:r>
            <a:r>
              <a:rPr lang="ja-JP" altLang="ja-JP" sz="800" dirty="0" smtClean="0">
                <a:solidFill>
                  <a:prstClr val="black"/>
                </a:solidFill>
                <a:latin typeface="+mn-ea"/>
              </a:rPr>
              <a:t>宏</a:t>
            </a:r>
            <a:r>
              <a:rPr lang="ja-JP" altLang="en-US" sz="800" dirty="0" smtClean="0">
                <a:solidFill>
                  <a:prstClr val="black"/>
                </a:solidFill>
                <a:latin typeface="+mn-ea"/>
              </a:rPr>
              <a:t>　</a:t>
            </a:r>
            <a:r>
              <a:rPr lang="ja-JP" altLang="ja-JP" sz="800" dirty="0" smtClean="0">
                <a:solidFill>
                  <a:prstClr val="black"/>
                </a:solidFill>
                <a:latin typeface="+mn-ea"/>
              </a:rPr>
              <a:t>（</a:t>
            </a:r>
            <a:r>
              <a:rPr lang="ja-JP" altLang="ja-JP" sz="800" dirty="0">
                <a:solidFill>
                  <a:prstClr val="black"/>
                </a:solidFill>
                <a:latin typeface="+mn-ea"/>
              </a:rPr>
              <a:t>日本原子力研究開発</a:t>
            </a:r>
            <a:r>
              <a:rPr lang="ja-JP" altLang="ja-JP" sz="800" dirty="0" smtClean="0">
                <a:solidFill>
                  <a:prstClr val="black"/>
                </a:solidFill>
                <a:latin typeface="+mn-ea"/>
              </a:rPr>
              <a:t>機構</a:t>
            </a:r>
            <a:r>
              <a:rPr lang="ja-JP" altLang="en-US" sz="800" dirty="0">
                <a:solidFill>
                  <a:prstClr val="black"/>
                </a:solidFill>
                <a:latin typeface="+mn-ea"/>
              </a:rPr>
              <a:t>システム計算科学</a:t>
            </a:r>
            <a:r>
              <a:rPr lang="ja-JP" altLang="en-US" sz="800" dirty="0" smtClean="0">
                <a:solidFill>
                  <a:prstClr val="black"/>
                </a:solidFill>
                <a:latin typeface="+mn-ea"/>
              </a:rPr>
              <a:t>センター</a:t>
            </a:r>
          </a:p>
          <a:p>
            <a:pPr defTabSz="1018681"/>
            <a:r>
              <a:rPr lang="ja-JP" altLang="en-US" sz="800" dirty="0" smtClean="0">
                <a:solidFill>
                  <a:prstClr val="black"/>
                </a:solidFill>
                <a:latin typeface="+mn-ea"/>
              </a:rPr>
              <a:t>　　 　　　　　　　　 高度計算機技術開発室長</a:t>
            </a:r>
            <a:r>
              <a:rPr lang="ja-JP" altLang="ja-JP" sz="800" dirty="0" smtClean="0">
                <a:solidFill>
                  <a:prstClr val="black"/>
                </a:solidFill>
                <a:latin typeface="+mn-ea"/>
              </a:rPr>
              <a:t>）</a:t>
            </a:r>
            <a:endParaRPr lang="en-US" altLang="ja-JP" sz="800" dirty="0" smtClean="0">
              <a:solidFill>
                <a:prstClr val="black"/>
              </a:solidFill>
              <a:latin typeface="+mn-ea"/>
            </a:endParaRPr>
          </a:p>
          <a:p>
            <a:pPr defTabSz="1018681"/>
            <a:endParaRPr lang="ja-JP" altLang="ja-JP" sz="500" dirty="0">
              <a:solidFill>
                <a:prstClr val="black"/>
              </a:solidFill>
              <a:latin typeface="+mn-ea"/>
            </a:endParaRPr>
          </a:p>
          <a:p>
            <a:pPr defTabSz="1018681"/>
            <a:r>
              <a:rPr lang="ja-JP" altLang="en-US" sz="900" dirty="0">
                <a:solidFill>
                  <a:prstClr val="black"/>
                </a:solidFill>
                <a:latin typeface="+mn-ea"/>
              </a:rPr>
              <a:t>◆</a:t>
            </a:r>
            <a:r>
              <a:rPr lang="ja-JP" altLang="ja-JP" sz="900" dirty="0" smtClean="0">
                <a:solidFill>
                  <a:prstClr val="black"/>
                </a:solidFill>
                <a:latin typeface="+mn-ea"/>
              </a:rPr>
              <a:t>総合</a:t>
            </a:r>
            <a:r>
              <a:rPr lang="ja-JP" altLang="ja-JP" sz="900" dirty="0">
                <a:solidFill>
                  <a:prstClr val="black"/>
                </a:solidFill>
                <a:latin typeface="+mn-ea"/>
              </a:rPr>
              <a:t>討論１</a:t>
            </a:r>
          </a:p>
        </p:txBody>
      </p:sp>
      <p:sp>
        <p:nvSpPr>
          <p:cNvPr id="126" name="正方形/長方形 125"/>
          <p:cNvSpPr/>
          <p:nvPr/>
        </p:nvSpPr>
        <p:spPr>
          <a:xfrm>
            <a:off x="276528" y="5560127"/>
            <a:ext cx="3501378" cy="3062377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 defTabSz="1018681">
              <a:spcAft>
                <a:spcPts val="400"/>
              </a:spcAft>
            </a:pPr>
            <a:r>
              <a:rPr lang="ja-JP" altLang="en-US" sz="900" dirty="0">
                <a:solidFill>
                  <a:prstClr val="black"/>
                </a:solidFill>
                <a:latin typeface="+mn-ea"/>
              </a:rPr>
              <a:t>◆</a:t>
            </a:r>
            <a:r>
              <a:rPr lang="ja-JP" altLang="ja-JP" sz="900" dirty="0">
                <a:solidFill>
                  <a:prstClr val="black"/>
                </a:solidFill>
                <a:latin typeface="+mn-ea"/>
              </a:rPr>
              <a:t>サブ課題</a:t>
            </a:r>
            <a:r>
              <a:rPr lang="en-US" altLang="ja-JP" sz="900" dirty="0">
                <a:solidFill>
                  <a:prstClr val="black"/>
                </a:solidFill>
                <a:latin typeface="+mn-ea"/>
              </a:rPr>
              <a:t>B</a:t>
            </a:r>
            <a:r>
              <a:rPr lang="ja-JP" altLang="ja-JP" sz="900" dirty="0">
                <a:solidFill>
                  <a:prstClr val="black"/>
                </a:solidFill>
                <a:latin typeface="+mn-ea"/>
              </a:rPr>
              <a:t>：気液二相流および電極の超大規模解析による</a:t>
            </a:r>
            <a:r>
              <a:rPr lang="en-US" altLang="ja-JP" sz="900" dirty="0">
                <a:solidFill>
                  <a:prstClr val="black"/>
                </a:solidFill>
                <a:latin typeface="+mn-ea"/>
              </a:rPr>
              <a:t/>
            </a:r>
            <a:br>
              <a:rPr lang="en-US" altLang="ja-JP" sz="900" dirty="0">
                <a:solidFill>
                  <a:prstClr val="black"/>
                </a:solidFill>
                <a:latin typeface="+mn-ea"/>
              </a:rPr>
            </a:br>
            <a:r>
              <a:rPr lang="ja-JP" altLang="en-US" sz="900" dirty="0">
                <a:solidFill>
                  <a:prstClr val="black"/>
                </a:solidFill>
                <a:latin typeface="+mn-ea"/>
              </a:rPr>
              <a:t>　　　　　　　 </a:t>
            </a:r>
            <a:r>
              <a:rPr lang="ja-JP" altLang="ja-JP" sz="900" dirty="0">
                <a:solidFill>
                  <a:srgbClr val="FF0000"/>
                </a:solidFill>
                <a:latin typeface="+mn-ea"/>
              </a:rPr>
              <a:t>燃料電池</a:t>
            </a:r>
            <a:r>
              <a:rPr lang="ja-JP" altLang="ja-JP" sz="900" dirty="0">
                <a:solidFill>
                  <a:prstClr val="black"/>
                </a:solidFill>
                <a:latin typeface="+mn-ea"/>
              </a:rPr>
              <a:t>設計プロセスの高度化</a:t>
            </a:r>
          </a:p>
          <a:p>
            <a:pPr defTabSz="1018681"/>
            <a:r>
              <a:rPr lang="ja-JP" altLang="en-US" sz="800" dirty="0">
                <a:solidFill>
                  <a:prstClr val="black"/>
                </a:solidFill>
                <a:latin typeface="+mn-ea"/>
              </a:rPr>
              <a:t>　</a:t>
            </a:r>
            <a:r>
              <a:rPr lang="ja-JP" altLang="ja-JP" sz="800" dirty="0">
                <a:solidFill>
                  <a:prstClr val="black"/>
                </a:solidFill>
                <a:latin typeface="+mn-ea"/>
              </a:rPr>
              <a:t>「固体酸化物形燃料電池電極の大規模シミュレーション」　</a:t>
            </a:r>
          </a:p>
          <a:p>
            <a:pPr defTabSz="1018681"/>
            <a:r>
              <a:rPr lang="ja-JP" altLang="en-US" sz="800" dirty="0">
                <a:solidFill>
                  <a:prstClr val="black"/>
                </a:solidFill>
                <a:latin typeface="+mn-ea"/>
              </a:rPr>
              <a:t>　　</a:t>
            </a:r>
            <a:r>
              <a:rPr lang="ja-JP" altLang="ja-JP" sz="800" dirty="0">
                <a:solidFill>
                  <a:prstClr val="black"/>
                </a:solidFill>
                <a:latin typeface="+mn-ea"/>
              </a:rPr>
              <a:t>鹿園直毅（東京大学生産技術研究所　教授）</a:t>
            </a:r>
          </a:p>
          <a:p>
            <a:pPr defTabSz="1018681"/>
            <a:r>
              <a:rPr lang="ja-JP" altLang="en-US" sz="800" dirty="0">
                <a:solidFill>
                  <a:prstClr val="black"/>
                </a:solidFill>
                <a:latin typeface="+mn-ea"/>
              </a:rPr>
              <a:t>　</a:t>
            </a:r>
            <a:r>
              <a:rPr lang="ja-JP" altLang="ja-JP" sz="800" dirty="0">
                <a:solidFill>
                  <a:prstClr val="black"/>
                </a:solidFill>
                <a:latin typeface="+mn-ea"/>
              </a:rPr>
              <a:t>「燃料電池セル内の大規模二相流シミュレーション」</a:t>
            </a:r>
          </a:p>
          <a:p>
            <a:pPr defTabSz="1018681"/>
            <a:r>
              <a:rPr lang="ja-JP" altLang="en-US" sz="800" dirty="0">
                <a:solidFill>
                  <a:prstClr val="black"/>
                </a:solidFill>
                <a:latin typeface="+mn-ea"/>
              </a:rPr>
              <a:t>　　</a:t>
            </a:r>
            <a:r>
              <a:rPr lang="ja-JP" altLang="ja-JP" sz="800" dirty="0">
                <a:solidFill>
                  <a:prstClr val="black"/>
                </a:solidFill>
                <a:latin typeface="+mn-ea"/>
              </a:rPr>
              <a:t>米田雅一（</a:t>
            </a:r>
            <a:r>
              <a:rPr lang="ja-JP" altLang="ja-JP" sz="800" dirty="0" smtClean="0">
                <a:solidFill>
                  <a:prstClr val="black"/>
                </a:solidFill>
                <a:latin typeface="+mn-ea"/>
              </a:rPr>
              <a:t>みずほ</a:t>
            </a:r>
            <a:r>
              <a:rPr lang="ja-JP" altLang="en-US" sz="800" dirty="0" smtClean="0">
                <a:solidFill>
                  <a:prstClr val="black"/>
                </a:solidFill>
                <a:latin typeface="+mn-ea"/>
              </a:rPr>
              <a:t>情報総研株式会社</a:t>
            </a:r>
            <a:r>
              <a:rPr lang="ja-JP" altLang="ja-JP" sz="800" dirty="0">
                <a:solidFill>
                  <a:prstClr val="black"/>
                </a:solidFill>
                <a:latin typeface="+mn-ea"/>
              </a:rPr>
              <a:t>　サイエンスソリューション部　次長）</a:t>
            </a:r>
          </a:p>
          <a:p>
            <a:pPr defTabSz="1018681"/>
            <a:r>
              <a:rPr lang="ja-JP" altLang="en-US" sz="800" dirty="0">
                <a:solidFill>
                  <a:prstClr val="black"/>
                </a:solidFill>
                <a:latin typeface="+mn-ea"/>
              </a:rPr>
              <a:t>　</a:t>
            </a:r>
            <a:r>
              <a:rPr lang="ja-JP" altLang="ja-JP" sz="800" dirty="0">
                <a:solidFill>
                  <a:prstClr val="black"/>
                </a:solidFill>
                <a:latin typeface="+mn-ea"/>
              </a:rPr>
              <a:t>「膜・電極複合体に関するマルチスケールシミュレーション」</a:t>
            </a:r>
          </a:p>
          <a:p>
            <a:pPr defTabSz="1018681"/>
            <a:r>
              <a:rPr lang="ja-JP" altLang="en-US" sz="800" dirty="0">
                <a:solidFill>
                  <a:prstClr val="black"/>
                </a:solidFill>
                <a:latin typeface="+mn-ea"/>
              </a:rPr>
              <a:t>　　</a:t>
            </a:r>
            <a:r>
              <a:rPr lang="ja-JP" altLang="ja-JP" sz="800" dirty="0">
                <a:solidFill>
                  <a:prstClr val="black"/>
                </a:solidFill>
                <a:latin typeface="+mn-ea"/>
              </a:rPr>
              <a:t>望月祐志（立教大学理学部　教授）</a:t>
            </a:r>
          </a:p>
          <a:p>
            <a:pPr defTabSz="1018681"/>
            <a:endParaRPr lang="en-US" altLang="ja-JP" sz="500" dirty="0">
              <a:solidFill>
                <a:prstClr val="black"/>
              </a:solidFill>
              <a:latin typeface="+mn-ea"/>
            </a:endParaRPr>
          </a:p>
          <a:p>
            <a:pPr defTabSz="1018681">
              <a:spcAft>
                <a:spcPts val="400"/>
              </a:spcAft>
            </a:pPr>
            <a:r>
              <a:rPr lang="ja-JP" altLang="en-US" sz="900" dirty="0">
                <a:solidFill>
                  <a:prstClr val="black"/>
                </a:solidFill>
                <a:latin typeface="+mn-ea"/>
              </a:rPr>
              <a:t>◆</a:t>
            </a:r>
            <a:r>
              <a:rPr lang="ja-JP" altLang="ja-JP" sz="900" dirty="0" smtClean="0">
                <a:solidFill>
                  <a:prstClr val="black"/>
                </a:solidFill>
                <a:latin typeface="+mn-ea"/>
              </a:rPr>
              <a:t>サブ</a:t>
            </a:r>
            <a:r>
              <a:rPr lang="ja-JP" altLang="ja-JP" sz="900" dirty="0">
                <a:solidFill>
                  <a:prstClr val="black"/>
                </a:solidFill>
                <a:latin typeface="+mn-ea"/>
              </a:rPr>
              <a:t>課題</a:t>
            </a:r>
            <a:r>
              <a:rPr lang="en-US" altLang="ja-JP" sz="900" dirty="0">
                <a:solidFill>
                  <a:prstClr val="black"/>
                </a:solidFill>
                <a:latin typeface="+mn-ea"/>
              </a:rPr>
              <a:t>C</a:t>
            </a:r>
            <a:r>
              <a:rPr lang="ja-JP" altLang="ja-JP" sz="900" dirty="0">
                <a:solidFill>
                  <a:prstClr val="black"/>
                </a:solidFill>
                <a:latin typeface="+mn-ea"/>
              </a:rPr>
              <a:t>：高効率</a:t>
            </a:r>
            <a:r>
              <a:rPr lang="ja-JP" altLang="ja-JP" sz="900" dirty="0">
                <a:solidFill>
                  <a:srgbClr val="FF0000"/>
                </a:solidFill>
                <a:latin typeface="+mn-ea"/>
              </a:rPr>
              <a:t>風力発電</a:t>
            </a:r>
            <a:r>
              <a:rPr lang="ja-JP" altLang="ja-JP" sz="900" dirty="0">
                <a:solidFill>
                  <a:prstClr val="black"/>
                </a:solidFill>
                <a:latin typeface="+mn-ea"/>
              </a:rPr>
              <a:t>システム構築のための大規模数値解析</a:t>
            </a:r>
          </a:p>
          <a:p>
            <a:pPr defTabSz="1018681"/>
            <a:r>
              <a:rPr lang="ja-JP" altLang="en-US" sz="800" dirty="0">
                <a:solidFill>
                  <a:prstClr val="black"/>
                </a:solidFill>
                <a:latin typeface="+mn-ea"/>
              </a:rPr>
              <a:t>　</a:t>
            </a:r>
            <a:r>
              <a:rPr lang="ja-JP" altLang="ja-JP" sz="800" dirty="0">
                <a:solidFill>
                  <a:prstClr val="black"/>
                </a:solidFill>
                <a:latin typeface="+mn-ea"/>
              </a:rPr>
              <a:t>「ポスト「京」を用いた洋上風車の性能改善（全体計画）」</a:t>
            </a:r>
          </a:p>
          <a:p>
            <a:pPr defTabSz="1018681"/>
            <a:r>
              <a:rPr lang="ja-JP" altLang="en-US" sz="800" dirty="0">
                <a:solidFill>
                  <a:prstClr val="black"/>
                </a:solidFill>
                <a:latin typeface="+mn-ea"/>
              </a:rPr>
              <a:t>　　</a:t>
            </a:r>
            <a:r>
              <a:rPr lang="ja-JP" altLang="ja-JP" sz="800" dirty="0">
                <a:solidFill>
                  <a:prstClr val="black"/>
                </a:solidFill>
                <a:latin typeface="+mn-ea"/>
              </a:rPr>
              <a:t>飯田明由</a:t>
            </a:r>
            <a:r>
              <a:rPr lang="ja-JP" altLang="ja-JP" sz="800" dirty="0" smtClean="0">
                <a:solidFill>
                  <a:prstClr val="black"/>
                </a:solidFill>
                <a:latin typeface="+mn-ea"/>
              </a:rPr>
              <a:t>（</a:t>
            </a:r>
            <a:r>
              <a:rPr lang="ja-JP" altLang="en-US" sz="800" dirty="0" smtClean="0">
                <a:solidFill>
                  <a:prstClr val="black"/>
                </a:solidFill>
                <a:latin typeface="+mn-ea"/>
              </a:rPr>
              <a:t>豊橋</a:t>
            </a:r>
            <a:r>
              <a:rPr lang="ja-JP" altLang="ja-JP" sz="800" dirty="0" smtClean="0">
                <a:solidFill>
                  <a:prstClr val="black"/>
                </a:solidFill>
                <a:latin typeface="+mn-ea"/>
              </a:rPr>
              <a:t>技術</a:t>
            </a:r>
            <a:r>
              <a:rPr lang="ja-JP" altLang="ja-JP" sz="800" dirty="0">
                <a:solidFill>
                  <a:prstClr val="black"/>
                </a:solidFill>
                <a:latin typeface="+mn-ea"/>
              </a:rPr>
              <a:t>科学大学大学院工学研究科　教授）</a:t>
            </a:r>
          </a:p>
          <a:p>
            <a:pPr defTabSz="1018681"/>
            <a:r>
              <a:rPr lang="ja-JP" altLang="en-US" sz="800" dirty="0">
                <a:solidFill>
                  <a:prstClr val="black"/>
                </a:solidFill>
                <a:latin typeface="+mn-ea"/>
              </a:rPr>
              <a:t>　</a:t>
            </a:r>
            <a:r>
              <a:rPr lang="ja-JP" altLang="ja-JP" sz="800" dirty="0">
                <a:solidFill>
                  <a:prstClr val="black"/>
                </a:solidFill>
                <a:latin typeface="+mn-ea"/>
              </a:rPr>
              <a:t>「</a:t>
            </a:r>
            <a:r>
              <a:rPr lang="ja-JP" altLang="en-US" sz="800" dirty="0" smtClean="0">
                <a:solidFill>
                  <a:prstClr val="black"/>
                </a:solidFill>
                <a:latin typeface="+mn-ea"/>
              </a:rPr>
              <a:t>流体構造連成解析</a:t>
            </a:r>
            <a:r>
              <a:rPr lang="ja-JP" altLang="en-US" sz="800" dirty="0">
                <a:solidFill>
                  <a:prstClr val="black"/>
                </a:solidFill>
                <a:latin typeface="+mn-ea"/>
              </a:rPr>
              <a:t>に基づく大型風車のブレード振動解析</a:t>
            </a:r>
            <a:r>
              <a:rPr lang="ja-JP" altLang="ja-JP" sz="800" dirty="0">
                <a:solidFill>
                  <a:prstClr val="black"/>
                </a:solidFill>
                <a:latin typeface="+mn-ea"/>
              </a:rPr>
              <a:t>」</a:t>
            </a:r>
          </a:p>
          <a:p>
            <a:pPr defTabSz="1018681"/>
            <a:r>
              <a:rPr lang="ja-JP" altLang="en-US" sz="800" dirty="0">
                <a:solidFill>
                  <a:prstClr val="black"/>
                </a:solidFill>
                <a:latin typeface="+mn-ea"/>
              </a:rPr>
              <a:t>　　</a:t>
            </a:r>
            <a:r>
              <a:rPr lang="ja-JP" altLang="ja-JP" sz="800" dirty="0">
                <a:solidFill>
                  <a:prstClr val="black"/>
                </a:solidFill>
                <a:latin typeface="+mn-ea"/>
              </a:rPr>
              <a:t>吉村　忍（東京大学大学院工学系研究科</a:t>
            </a:r>
            <a:r>
              <a:rPr lang="ja-JP" altLang="en-US" sz="800" dirty="0">
                <a:solidFill>
                  <a:prstClr val="black"/>
                </a:solidFill>
                <a:latin typeface="+mn-ea"/>
              </a:rPr>
              <a:t>　教授</a:t>
            </a:r>
            <a:r>
              <a:rPr lang="ja-JP" altLang="ja-JP" sz="800" dirty="0">
                <a:solidFill>
                  <a:prstClr val="black"/>
                </a:solidFill>
                <a:latin typeface="+mn-ea"/>
              </a:rPr>
              <a:t>）</a:t>
            </a:r>
          </a:p>
          <a:p>
            <a:pPr defTabSz="1018681"/>
            <a:r>
              <a:rPr lang="ja-JP" altLang="en-US" sz="800" dirty="0">
                <a:solidFill>
                  <a:prstClr val="black"/>
                </a:solidFill>
                <a:latin typeface="+mn-ea"/>
              </a:rPr>
              <a:t>　</a:t>
            </a:r>
            <a:r>
              <a:rPr lang="ja-JP" altLang="ja-JP" sz="800" dirty="0">
                <a:solidFill>
                  <a:prstClr val="black"/>
                </a:solidFill>
                <a:latin typeface="+mn-ea"/>
              </a:rPr>
              <a:t>「</a:t>
            </a:r>
            <a:r>
              <a:rPr lang="en-US" altLang="ja-JP" sz="800" dirty="0">
                <a:solidFill>
                  <a:prstClr val="black"/>
                </a:solidFill>
                <a:latin typeface="+mn-ea"/>
              </a:rPr>
              <a:t>RIAM-COMPACT</a:t>
            </a:r>
            <a:r>
              <a:rPr lang="ja-JP" altLang="ja-JP" sz="800" dirty="0">
                <a:solidFill>
                  <a:prstClr val="black"/>
                </a:solidFill>
                <a:latin typeface="+mn-ea"/>
              </a:rPr>
              <a:t>を用いた洋上風車の性能評価」</a:t>
            </a:r>
          </a:p>
          <a:p>
            <a:pPr defTabSz="1018681"/>
            <a:r>
              <a:rPr lang="ja-JP" altLang="en-US" sz="800" dirty="0">
                <a:solidFill>
                  <a:prstClr val="black"/>
                </a:solidFill>
                <a:latin typeface="+mn-ea"/>
              </a:rPr>
              <a:t>　　</a:t>
            </a:r>
            <a:r>
              <a:rPr lang="ja-JP" altLang="ja-JP" sz="800" dirty="0">
                <a:solidFill>
                  <a:prstClr val="black"/>
                </a:solidFill>
                <a:latin typeface="+mn-ea"/>
              </a:rPr>
              <a:t>内田孝紀（九州大学応用力学研究所　准教授）</a:t>
            </a:r>
          </a:p>
          <a:p>
            <a:pPr defTabSz="1018681"/>
            <a:endParaRPr lang="en-US" altLang="ja-JP" sz="500" dirty="0">
              <a:solidFill>
                <a:prstClr val="black"/>
              </a:solidFill>
              <a:latin typeface="+mn-ea"/>
            </a:endParaRPr>
          </a:p>
          <a:p>
            <a:pPr defTabSz="1018681">
              <a:spcAft>
                <a:spcPts val="400"/>
              </a:spcAft>
            </a:pPr>
            <a:r>
              <a:rPr lang="ja-JP" altLang="en-US" sz="900" dirty="0">
                <a:solidFill>
                  <a:prstClr val="black"/>
                </a:solidFill>
                <a:latin typeface="+mn-ea"/>
              </a:rPr>
              <a:t>◆</a:t>
            </a:r>
            <a:r>
              <a:rPr lang="ja-JP" altLang="ja-JP" sz="900" dirty="0" smtClean="0">
                <a:solidFill>
                  <a:prstClr val="black"/>
                </a:solidFill>
                <a:latin typeface="+mn-ea"/>
              </a:rPr>
              <a:t>重点</a:t>
            </a:r>
            <a:r>
              <a:rPr lang="ja-JP" altLang="ja-JP" sz="900" dirty="0">
                <a:solidFill>
                  <a:prstClr val="black"/>
                </a:solidFill>
                <a:latin typeface="+mn-ea"/>
              </a:rPr>
              <a:t>課題⑧</a:t>
            </a:r>
            <a:r>
              <a:rPr lang="ja-JP" altLang="en-US" sz="900" dirty="0">
                <a:solidFill>
                  <a:prstClr val="black"/>
                </a:solidFill>
                <a:latin typeface="+mn-ea"/>
              </a:rPr>
              <a:t>「近未来型ものづくりを先導する革新的設計・</a:t>
            </a:r>
            <a:r>
              <a:rPr lang="ja-JP" altLang="en-US" sz="900" dirty="0" smtClean="0">
                <a:solidFill>
                  <a:prstClr val="black"/>
                </a:solidFill>
                <a:latin typeface="+mn-ea"/>
              </a:rPr>
              <a:t>製造</a:t>
            </a:r>
            <a:r>
              <a:rPr lang="en-US" altLang="ja-JP" sz="900" dirty="0" smtClean="0">
                <a:solidFill>
                  <a:prstClr val="black"/>
                </a:solidFill>
                <a:latin typeface="+mn-ea"/>
              </a:rPr>
              <a:t/>
            </a:r>
            <a:br>
              <a:rPr lang="en-US" altLang="ja-JP" sz="900" dirty="0" smtClean="0">
                <a:solidFill>
                  <a:prstClr val="black"/>
                </a:solidFill>
                <a:latin typeface="+mn-ea"/>
              </a:rPr>
            </a:br>
            <a:r>
              <a:rPr lang="ja-JP" altLang="en-US" sz="900" dirty="0" smtClean="0">
                <a:solidFill>
                  <a:prstClr val="black"/>
                </a:solidFill>
                <a:latin typeface="+mn-ea"/>
              </a:rPr>
              <a:t>　　　　　　　　プロセス</a:t>
            </a:r>
            <a:r>
              <a:rPr lang="ja-JP" altLang="en-US" sz="900" dirty="0">
                <a:solidFill>
                  <a:prstClr val="black"/>
                </a:solidFill>
                <a:latin typeface="+mn-ea"/>
              </a:rPr>
              <a:t>の開発</a:t>
            </a:r>
            <a:r>
              <a:rPr lang="ja-JP" altLang="en-US" sz="900" dirty="0" smtClean="0">
                <a:solidFill>
                  <a:prstClr val="black"/>
                </a:solidFill>
                <a:latin typeface="+mn-ea"/>
              </a:rPr>
              <a:t>」</a:t>
            </a:r>
            <a:endParaRPr lang="ja-JP" altLang="ja-JP" sz="900" dirty="0">
              <a:solidFill>
                <a:prstClr val="black"/>
              </a:solidFill>
              <a:latin typeface="+mn-ea"/>
            </a:endParaRPr>
          </a:p>
          <a:p>
            <a:pPr defTabSz="1018681"/>
            <a:r>
              <a:rPr lang="ja-JP" altLang="en-US" sz="800" dirty="0">
                <a:solidFill>
                  <a:prstClr val="black"/>
                </a:solidFill>
                <a:latin typeface="+mn-ea"/>
              </a:rPr>
              <a:t>　</a:t>
            </a:r>
            <a:r>
              <a:rPr lang="ja-JP" altLang="ja-JP" sz="800" dirty="0">
                <a:solidFill>
                  <a:prstClr val="black"/>
                </a:solidFill>
                <a:latin typeface="+mn-ea"/>
              </a:rPr>
              <a:t>「大規模</a:t>
            </a:r>
            <a:r>
              <a:rPr lang="en-US" altLang="ja-JP" sz="800" dirty="0">
                <a:solidFill>
                  <a:prstClr val="black"/>
                </a:solidFill>
                <a:latin typeface="+mn-ea"/>
              </a:rPr>
              <a:t>LES</a:t>
            </a:r>
            <a:r>
              <a:rPr lang="ja-JP" altLang="ja-JP" sz="800" dirty="0">
                <a:solidFill>
                  <a:prstClr val="black"/>
                </a:solidFill>
                <a:latin typeface="+mn-ea"/>
              </a:rPr>
              <a:t>解析プログラム</a:t>
            </a:r>
            <a:r>
              <a:rPr lang="en-US" altLang="ja-JP" sz="800" dirty="0">
                <a:solidFill>
                  <a:prstClr val="black"/>
                </a:solidFill>
                <a:latin typeface="+mn-ea"/>
              </a:rPr>
              <a:t>FFB</a:t>
            </a:r>
            <a:r>
              <a:rPr lang="ja-JP" altLang="ja-JP" sz="800" dirty="0">
                <a:solidFill>
                  <a:prstClr val="black"/>
                </a:solidFill>
                <a:latin typeface="+mn-ea"/>
              </a:rPr>
              <a:t>ならびに</a:t>
            </a:r>
            <a:r>
              <a:rPr lang="en-US" altLang="ja-JP" sz="800" dirty="0">
                <a:solidFill>
                  <a:prstClr val="black"/>
                </a:solidFill>
                <a:latin typeface="+mn-ea"/>
              </a:rPr>
              <a:t>FFX</a:t>
            </a:r>
            <a:r>
              <a:rPr lang="ja-JP" altLang="ja-JP" sz="800" dirty="0">
                <a:solidFill>
                  <a:prstClr val="black"/>
                </a:solidFill>
                <a:latin typeface="+mn-ea"/>
              </a:rPr>
              <a:t>の開発計画と最新の成果」</a:t>
            </a:r>
          </a:p>
          <a:p>
            <a:pPr defTabSz="1018681"/>
            <a:r>
              <a:rPr lang="ja-JP" altLang="en-US" sz="800" dirty="0">
                <a:solidFill>
                  <a:prstClr val="black"/>
                </a:solidFill>
                <a:latin typeface="+mn-ea"/>
              </a:rPr>
              <a:t>　　</a:t>
            </a:r>
            <a:r>
              <a:rPr lang="ja-JP" altLang="ja-JP" sz="800" dirty="0">
                <a:solidFill>
                  <a:prstClr val="black"/>
                </a:solidFill>
                <a:latin typeface="+mn-ea"/>
              </a:rPr>
              <a:t>加藤千</a:t>
            </a:r>
            <a:r>
              <a:rPr lang="ja-JP" altLang="ja-JP" sz="800" dirty="0" smtClean="0">
                <a:solidFill>
                  <a:prstClr val="black"/>
                </a:solidFill>
                <a:latin typeface="+mn-ea"/>
              </a:rPr>
              <a:t>幸</a:t>
            </a:r>
            <a:endParaRPr lang="en-US" altLang="ja-JP" sz="800" dirty="0" smtClean="0">
              <a:solidFill>
                <a:prstClr val="black"/>
              </a:solidFill>
              <a:latin typeface="+mn-ea"/>
            </a:endParaRPr>
          </a:p>
          <a:p>
            <a:pPr defTabSz="1018681"/>
            <a:r>
              <a:rPr lang="ja-JP" altLang="en-US" sz="800" dirty="0">
                <a:solidFill>
                  <a:prstClr val="black"/>
                </a:solidFill>
                <a:latin typeface="+mn-ea"/>
              </a:rPr>
              <a:t>　</a:t>
            </a:r>
            <a:r>
              <a:rPr lang="ja-JP" altLang="en-US" sz="800" dirty="0" smtClean="0">
                <a:solidFill>
                  <a:prstClr val="black"/>
                </a:solidFill>
                <a:latin typeface="+mn-ea"/>
              </a:rPr>
              <a:t>　</a:t>
            </a:r>
            <a:r>
              <a:rPr lang="ja-JP" altLang="ja-JP" sz="800" dirty="0" smtClean="0">
                <a:solidFill>
                  <a:prstClr val="black"/>
                </a:solidFill>
                <a:latin typeface="+mn-ea"/>
              </a:rPr>
              <a:t>（</a:t>
            </a:r>
            <a:r>
              <a:rPr lang="ja-JP" altLang="ja-JP" sz="800" dirty="0">
                <a:solidFill>
                  <a:prstClr val="black"/>
                </a:solidFill>
                <a:latin typeface="+mn-ea"/>
              </a:rPr>
              <a:t>東京大学生産技術研究所革新的シミュレーション研究センター</a:t>
            </a:r>
            <a:r>
              <a:rPr lang="ja-JP" altLang="en-US" sz="800" dirty="0">
                <a:solidFill>
                  <a:prstClr val="black"/>
                </a:solidFill>
                <a:latin typeface="+mn-ea"/>
              </a:rPr>
              <a:t>長・</a:t>
            </a:r>
            <a:r>
              <a:rPr lang="ja-JP" altLang="en-US" sz="800" dirty="0" smtClean="0">
                <a:solidFill>
                  <a:prstClr val="black"/>
                </a:solidFill>
                <a:latin typeface="+mn-ea"/>
              </a:rPr>
              <a:t>教授）</a:t>
            </a:r>
            <a:endParaRPr lang="en-US" altLang="ja-JP" sz="800" dirty="0">
              <a:solidFill>
                <a:prstClr val="black"/>
              </a:solidFill>
              <a:latin typeface="+mn-ea"/>
            </a:endParaRPr>
          </a:p>
          <a:p>
            <a:pPr defTabSz="1018681"/>
            <a:endParaRPr lang="ja-JP" altLang="ja-JP" sz="500" dirty="0">
              <a:solidFill>
                <a:prstClr val="black"/>
              </a:solidFill>
              <a:latin typeface="+mn-ea"/>
            </a:endParaRPr>
          </a:p>
          <a:p>
            <a:pPr defTabSz="1018681"/>
            <a:r>
              <a:rPr lang="ja-JP" altLang="en-US" sz="900" dirty="0">
                <a:solidFill>
                  <a:prstClr val="black"/>
                </a:solidFill>
                <a:latin typeface="+mn-ea"/>
              </a:rPr>
              <a:t>◆</a:t>
            </a:r>
            <a:r>
              <a:rPr lang="ja-JP" altLang="ja-JP" sz="900" dirty="0" smtClean="0">
                <a:solidFill>
                  <a:prstClr val="black"/>
                </a:solidFill>
                <a:latin typeface="+mn-ea"/>
              </a:rPr>
              <a:t>総合</a:t>
            </a:r>
            <a:r>
              <a:rPr lang="ja-JP" altLang="ja-JP" sz="900" dirty="0">
                <a:solidFill>
                  <a:prstClr val="black"/>
                </a:solidFill>
                <a:latin typeface="+mn-ea"/>
              </a:rPr>
              <a:t>討論２</a:t>
            </a:r>
          </a:p>
        </p:txBody>
      </p:sp>
      <p:sp>
        <p:nvSpPr>
          <p:cNvPr id="33" name="正方形/長方形 32"/>
          <p:cNvSpPr/>
          <p:nvPr/>
        </p:nvSpPr>
        <p:spPr>
          <a:xfrm>
            <a:off x="3921919" y="7647324"/>
            <a:ext cx="2779156" cy="9566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defTabSz="1018681">
              <a:lnSpc>
                <a:spcPts val="1000"/>
              </a:lnSpc>
              <a:spcAft>
                <a:spcPts val="300"/>
              </a:spcAft>
            </a:pPr>
            <a:r>
              <a:rPr lang="ja-JP" altLang="en-US" sz="900" dirty="0" smtClean="0">
                <a:solidFill>
                  <a:prstClr val="black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必要事項（氏名・所属・</a:t>
            </a:r>
            <a:r>
              <a:rPr lang="en-US" altLang="ja-JP" sz="900" dirty="0" smtClean="0">
                <a:solidFill>
                  <a:prstClr val="black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e-mail</a:t>
            </a:r>
            <a:r>
              <a:rPr lang="ja-JP" altLang="en-US" sz="900" dirty="0" smtClean="0">
                <a:solidFill>
                  <a:prstClr val="black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アドレス）を</a:t>
            </a:r>
            <a:r>
              <a:rPr lang="en-US" altLang="ja-JP" sz="900" dirty="0" smtClean="0">
                <a:solidFill>
                  <a:prstClr val="black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/>
            </a:r>
            <a:br>
              <a:rPr lang="en-US" altLang="ja-JP" sz="900" dirty="0" smtClean="0">
                <a:solidFill>
                  <a:prstClr val="black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</a:br>
            <a:r>
              <a:rPr lang="ja-JP" altLang="en-US" sz="900" dirty="0" smtClean="0">
                <a:solidFill>
                  <a:prstClr val="black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ご記入の上、</a:t>
            </a:r>
            <a:r>
              <a:rPr lang="en-US" altLang="ja-JP" sz="900" dirty="0" smtClean="0">
                <a:solidFill>
                  <a:prstClr val="black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10</a:t>
            </a:r>
            <a:r>
              <a:rPr lang="ja-JP" altLang="en-US" sz="900" dirty="0" smtClean="0">
                <a:solidFill>
                  <a:prstClr val="black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月</a:t>
            </a:r>
            <a:r>
              <a:rPr lang="en-US" altLang="ja-JP" sz="900" dirty="0" smtClean="0">
                <a:solidFill>
                  <a:prstClr val="black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3</a:t>
            </a:r>
            <a:r>
              <a:rPr lang="ja-JP" altLang="en-US" sz="900" dirty="0" smtClean="0">
                <a:solidFill>
                  <a:prstClr val="black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日までに</a:t>
            </a:r>
            <a:r>
              <a:rPr lang="ja-JP" altLang="en-US" sz="900" dirty="0" smtClean="0">
                <a:solidFill>
                  <a:prstClr val="black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Consolas" panose="020B0609020204030204" pitchFamily="49" charset="0"/>
              </a:rPr>
              <a:t>事務局へお申し込み</a:t>
            </a:r>
            <a:r>
              <a:rPr lang="en-US" altLang="ja-JP" sz="900" dirty="0" smtClean="0">
                <a:solidFill>
                  <a:prstClr val="black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Consolas" panose="020B0609020204030204" pitchFamily="49" charset="0"/>
              </a:rPr>
              <a:t/>
            </a:r>
            <a:br>
              <a:rPr lang="en-US" altLang="ja-JP" sz="900" dirty="0" smtClean="0">
                <a:solidFill>
                  <a:prstClr val="black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Consolas" panose="020B0609020204030204" pitchFamily="49" charset="0"/>
              </a:rPr>
            </a:br>
            <a:r>
              <a:rPr lang="ja-JP" altLang="en-US" sz="900" dirty="0" smtClean="0">
                <a:solidFill>
                  <a:prstClr val="black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Consolas" panose="020B0609020204030204" pitchFamily="49" charset="0"/>
              </a:rPr>
              <a:t>ください。当日のご参加も承ります。</a:t>
            </a:r>
            <a:endParaRPr lang="en-US" altLang="ja-JP" sz="900" dirty="0" smtClean="0">
              <a:solidFill>
                <a:prstClr val="black"/>
              </a:solidFill>
              <a:latin typeface="HGSｺﾞｼｯｸM" panose="020B0600000000000000" pitchFamily="50" charset="-128"/>
              <a:ea typeface="HGSｺﾞｼｯｸM" panose="020B0600000000000000" pitchFamily="50" charset="-128"/>
              <a:cs typeface="Consolas" panose="020B0609020204030204" pitchFamily="49" charset="0"/>
            </a:endParaRPr>
          </a:p>
          <a:p>
            <a:pPr defTabSz="1018681">
              <a:spcAft>
                <a:spcPts val="600"/>
              </a:spcAft>
            </a:pPr>
            <a:r>
              <a:rPr lang="en-US" altLang="ja-JP" sz="1300" dirty="0" smtClean="0">
                <a:solidFill>
                  <a:prstClr val="black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Consolas" panose="020B0609020204030204" pitchFamily="49" charset="0"/>
              </a:rPr>
              <a:t>postK6-symp@save.sys.t.u-tokyo.ac.jp</a:t>
            </a:r>
          </a:p>
          <a:p>
            <a:pPr defTabSz="1018681">
              <a:lnSpc>
                <a:spcPts val="1000"/>
              </a:lnSpc>
            </a:pPr>
            <a:r>
              <a:rPr lang="ja-JP" altLang="en-US" sz="900" dirty="0" smtClean="0">
                <a:solidFill>
                  <a:prstClr val="black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Consolas" panose="020B0609020204030204" pitchFamily="49" charset="0"/>
              </a:rPr>
              <a:t>東京大学大学院工学系研究科</a:t>
            </a:r>
            <a:endParaRPr lang="en-US" altLang="ja-JP" sz="900" dirty="0" smtClean="0">
              <a:solidFill>
                <a:prstClr val="black"/>
              </a:solidFill>
              <a:latin typeface="HGSｺﾞｼｯｸM" panose="020B0600000000000000" pitchFamily="50" charset="-128"/>
              <a:ea typeface="HGSｺﾞｼｯｸM" panose="020B0600000000000000" pitchFamily="50" charset="-128"/>
              <a:cs typeface="Consolas" panose="020B0609020204030204" pitchFamily="49" charset="0"/>
            </a:endParaRPr>
          </a:p>
          <a:p>
            <a:pPr defTabSz="1018681">
              <a:lnSpc>
                <a:spcPts val="1000"/>
              </a:lnSpc>
            </a:pPr>
            <a:r>
              <a:rPr lang="ja-JP" altLang="en-US" sz="900" dirty="0">
                <a:solidFill>
                  <a:prstClr val="black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Consolas" panose="020B0609020204030204" pitchFamily="49" charset="0"/>
              </a:rPr>
              <a:t>ポスト「京</a:t>
            </a:r>
            <a:r>
              <a:rPr lang="ja-JP" altLang="en-US" sz="900" dirty="0" smtClean="0">
                <a:solidFill>
                  <a:prstClr val="black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Consolas" panose="020B0609020204030204" pitchFamily="49" charset="0"/>
              </a:rPr>
              <a:t>」</a:t>
            </a:r>
            <a:r>
              <a:rPr lang="ja-JP" altLang="en-US" sz="900" dirty="0">
                <a:solidFill>
                  <a:prstClr val="black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Consolas" panose="020B0609020204030204" pitchFamily="49" charset="0"/>
              </a:rPr>
              <a:t>重点</a:t>
            </a:r>
            <a:r>
              <a:rPr lang="ja-JP" altLang="en-US" sz="900" dirty="0" smtClean="0">
                <a:solidFill>
                  <a:prstClr val="black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Consolas" panose="020B0609020204030204" pitchFamily="49" charset="0"/>
              </a:rPr>
              <a:t>課題⑥シンポジウム事務局</a:t>
            </a:r>
            <a:endParaRPr lang="en-US" altLang="ja-JP" sz="1200" dirty="0">
              <a:solidFill>
                <a:prstClr val="black"/>
              </a:solidFill>
              <a:latin typeface="HGSｺﾞｼｯｸM" panose="020B0600000000000000" pitchFamily="50" charset="-128"/>
              <a:ea typeface="HGSｺﾞｼｯｸM" panose="020B0600000000000000" pitchFamily="50" charset="-128"/>
              <a:cs typeface="Consolas" panose="020B0609020204030204" pitchFamily="49" charset="0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3842310" y="7572837"/>
            <a:ext cx="0" cy="1146955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7" name="正方形/長方形 126"/>
          <p:cNvSpPr/>
          <p:nvPr/>
        </p:nvSpPr>
        <p:spPr>
          <a:xfrm>
            <a:off x="200010" y="8800847"/>
            <a:ext cx="6470585" cy="8617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 defTabSz="1018681"/>
            <a:r>
              <a:rPr lang="ja-JP" altLang="ja-JP" sz="700" kern="100" dirty="0">
                <a:solidFill>
                  <a:prstClr val="black"/>
                </a:solidFill>
                <a:latin typeface="+mn-ea"/>
                <a:cs typeface="Times New Roman" panose="02020603050405020304" pitchFamily="18" charset="0"/>
              </a:rPr>
              <a:t>主　催：東京大学大学院工学系研究科　ポスト「京」重点課題⑥プロジェクト</a:t>
            </a:r>
          </a:p>
          <a:p>
            <a:pPr algn="just" defTabSz="1018681"/>
            <a:r>
              <a:rPr lang="ja-JP" altLang="ja-JP" sz="700" kern="100" dirty="0">
                <a:solidFill>
                  <a:prstClr val="black"/>
                </a:solidFill>
                <a:latin typeface="+mn-ea"/>
                <a:cs typeface="Times New Roman" panose="02020603050405020304" pitchFamily="18" charset="0"/>
              </a:rPr>
              <a:t>共　催</a:t>
            </a:r>
            <a:r>
              <a:rPr lang="ja-JP" altLang="ja-JP" sz="700" kern="100" dirty="0" smtClean="0">
                <a:solidFill>
                  <a:prstClr val="black"/>
                </a:solidFill>
                <a:latin typeface="+mn-ea"/>
                <a:cs typeface="Times New Roman" panose="02020603050405020304" pitchFamily="18" charset="0"/>
              </a:rPr>
              <a:t>：</a:t>
            </a:r>
            <a:r>
              <a:rPr lang="ja-JP" altLang="en-US" sz="700" kern="100" dirty="0">
                <a:solidFill>
                  <a:prstClr val="black"/>
                </a:solidFill>
                <a:latin typeface="+mn-ea"/>
                <a:cs typeface="Times New Roman" panose="02020603050405020304" pitchFamily="18" charset="0"/>
              </a:rPr>
              <a:t>九州大学応用力学研究所、九州大学大学院工学研究院、京都大学大学院工学研究科、東京</a:t>
            </a:r>
            <a:r>
              <a:rPr lang="ja-JP" altLang="en-US" sz="700" kern="100" dirty="0" smtClean="0">
                <a:solidFill>
                  <a:prstClr val="black"/>
                </a:solidFill>
                <a:latin typeface="+mn-ea"/>
                <a:cs typeface="Times New Roman" panose="02020603050405020304" pitchFamily="18" charset="0"/>
              </a:rPr>
              <a:t>大学エネルギー工学連携研究センター、</a:t>
            </a:r>
            <a:r>
              <a:rPr lang="ja-JP" altLang="en-US" sz="700" kern="100" dirty="0">
                <a:solidFill>
                  <a:prstClr val="black"/>
                </a:solidFill>
                <a:latin typeface="+mn-ea"/>
                <a:cs typeface="Times New Roman" panose="02020603050405020304" pitchFamily="18" charset="0"/>
              </a:rPr>
              <a:t>豊橋技術科学大学、名古屋大学大学院理学研究科、立教大学理学部、宇宙航空研究開発機構、自然科学研究機構核融合科学研究所、日本原子力研究開発機構、物質・材料研究機構、株式会社風力エネルギー研究所、みずほ情報総研株式会社（一部依頼中）</a:t>
            </a:r>
            <a:endParaRPr lang="ja-JP" altLang="ja-JP" sz="700" kern="100" dirty="0">
              <a:solidFill>
                <a:prstClr val="black"/>
              </a:solidFill>
              <a:latin typeface="+mn-ea"/>
              <a:cs typeface="Times New Roman" panose="02020603050405020304" pitchFamily="18" charset="0"/>
            </a:endParaRPr>
          </a:p>
          <a:p>
            <a:pPr algn="just" defTabSz="1018681"/>
            <a:r>
              <a:rPr lang="ja-JP" altLang="ja-JP" sz="700" kern="100" dirty="0">
                <a:solidFill>
                  <a:prstClr val="black"/>
                </a:solidFill>
                <a:latin typeface="+mn-ea"/>
                <a:cs typeface="Times New Roman" panose="02020603050405020304" pitchFamily="18" charset="0"/>
              </a:rPr>
              <a:t>協　賛</a:t>
            </a:r>
            <a:r>
              <a:rPr lang="ja-JP" altLang="ja-JP" sz="700" kern="100" dirty="0" smtClean="0">
                <a:solidFill>
                  <a:prstClr val="black"/>
                </a:solidFill>
                <a:latin typeface="+mn-ea"/>
                <a:cs typeface="Times New Roman" panose="02020603050405020304" pitchFamily="18" charset="0"/>
              </a:rPr>
              <a:t>：</a:t>
            </a:r>
            <a:r>
              <a:rPr lang="ja-JP" altLang="en-US" sz="700" kern="100" dirty="0">
                <a:solidFill>
                  <a:prstClr val="black"/>
                </a:solidFill>
                <a:latin typeface="+mn-ea"/>
                <a:cs typeface="Times New Roman" panose="02020603050405020304" pitchFamily="18" charset="0"/>
              </a:rPr>
              <a:t>日本計算力学連合、可視化情報学会、日本応用数理学会、日本機械学会、日本計算工学会、日本原子力学会、日本シミュレーション学会、日本設計工学会、日本船舶海洋学会、プラズマ・核融合学会、日本エネルギー学会、日本ガスタービン学会、日本燃焼学会、日本流体力学会（一部依頼中）</a:t>
            </a:r>
            <a:endParaRPr lang="ja-JP" altLang="ja-JP" sz="700" kern="100" dirty="0">
              <a:solidFill>
                <a:prstClr val="black"/>
              </a:solidFill>
              <a:latin typeface="+mn-ea"/>
              <a:cs typeface="Times New Roman" panose="02020603050405020304" pitchFamily="18" charset="0"/>
            </a:endParaRPr>
          </a:p>
          <a:p>
            <a:pPr algn="just" defTabSz="1018681"/>
            <a:r>
              <a:rPr lang="ja-JP" altLang="ja-JP" sz="700" kern="100" dirty="0">
                <a:solidFill>
                  <a:prstClr val="black"/>
                </a:solidFill>
                <a:latin typeface="+mn-ea"/>
                <a:cs typeface="Times New Roman" panose="02020603050405020304" pitchFamily="18" charset="0"/>
              </a:rPr>
              <a:t>後　援</a:t>
            </a:r>
            <a:r>
              <a:rPr lang="ja-JP" altLang="ja-JP" sz="700" kern="100" dirty="0" smtClean="0">
                <a:solidFill>
                  <a:prstClr val="black"/>
                </a:solidFill>
                <a:latin typeface="+mn-ea"/>
                <a:cs typeface="Times New Roman" panose="02020603050405020304" pitchFamily="18" charset="0"/>
              </a:rPr>
              <a:t>：</a:t>
            </a:r>
            <a:r>
              <a:rPr lang="ja-JP" altLang="en-US" sz="700" kern="100" dirty="0">
                <a:solidFill>
                  <a:prstClr val="black"/>
                </a:solidFill>
                <a:latin typeface="+mn-ea"/>
                <a:cs typeface="Times New Roman" panose="02020603050405020304" pitchFamily="18" charset="0"/>
              </a:rPr>
              <a:t>理化学研究所計算科学研究機構（</a:t>
            </a:r>
            <a:r>
              <a:rPr lang="en-US" altLang="ja-JP" sz="700" kern="100" dirty="0">
                <a:solidFill>
                  <a:prstClr val="black"/>
                </a:solidFill>
                <a:latin typeface="+mn-ea"/>
                <a:cs typeface="Times New Roman" panose="02020603050405020304" pitchFamily="18" charset="0"/>
              </a:rPr>
              <a:t>AICS</a:t>
            </a:r>
            <a:r>
              <a:rPr lang="ja-JP" altLang="en-US" sz="700" kern="100" dirty="0">
                <a:solidFill>
                  <a:prstClr val="black"/>
                </a:solidFill>
                <a:latin typeface="+mn-ea"/>
                <a:cs typeface="Times New Roman" panose="02020603050405020304" pitchFamily="18" charset="0"/>
              </a:rPr>
              <a:t>）、高度情報科学技術研究機構（</a:t>
            </a:r>
            <a:r>
              <a:rPr lang="en-US" altLang="ja-JP" sz="700" kern="100" dirty="0">
                <a:solidFill>
                  <a:prstClr val="black"/>
                </a:solidFill>
                <a:latin typeface="+mn-ea"/>
                <a:cs typeface="Times New Roman" panose="02020603050405020304" pitchFamily="18" charset="0"/>
              </a:rPr>
              <a:t>RIST</a:t>
            </a:r>
            <a:r>
              <a:rPr lang="ja-JP" altLang="en-US" sz="700" kern="100" dirty="0">
                <a:solidFill>
                  <a:prstClr val="black"/>
                </a:solidFill>
                <a:latin typeface="+mn-ea"/>
                <a:cs typeface="Times New Roman" panose="02020603050405020304" pitchFamily="18" charset="0"/>
              </a:rPr>
              <a:t>）、量子科学技術研究開発機構、</a:t>
            </a:r>
            <a:r>
              <a:rPr lang="en-US" altLang="ja-JP" sz="700" kern="100" dirty="0">
                <a:solidFill>
                  <a:prstClr val="black"/>
                </a:solidFill>
                <a:latin typeface="+mn-ea"/>
                <a:cs typeface="Times New Roman" panose="02020603050405020304" pitchFamily="18" charset="0"/>
              </a:rPr>
              <a:t>HPCI</a:t>
            </a:r>
            <a:r>
              <a:rPr lang="ja-JP" altLang="en-US" sz="700" kern="100" dirty="0">
                <a:solidFill>
                  <a:prstClr val="black"/>
                </a:solidFill>
                <a:latin typeface="+mn-ea"/>
                <a:cs typeface="Times New Roman" panose="02020603050405020304" pitchFamily="18" charset="0"/>
              </a:rPr>
              <a:t>コンソーシアム、核融合エネルギーフォーラム、計算科学振興財団（</a:t>
            </a:r>
            <a:r>
              <a:rPr lang="en-US" altLang="ja-JP" sz="700" kern="100" dirty="0">
                <a:solidFill>
                  <a:prstClr val="black"/>
                </a:solidFill>
                <a:latin typeface="+mn-ea"/>
                <a:cs typeface="Times New Roman" panose="02020603050405020304" pitchFamily="18" charset="0"/>
              </a:rPr>
              <a:t>FOCUS</a:t>
            </a:r>
            <a:r>
              <a:rPr lang="ja-JP" altLang="en-US" sz="700" kern="100" dirty="0">
                <a:solidFill>
                  <a:prstClr val="black"/>
                </a:solidFill>
                <a:latin typeface="+mn-ea"/>
                <a:cs typeface="Times New Roman" panose="02020603050405020304" pitchFamily="18" charset="0"/>
              </a:rPr>
              <a:t>）、スーパーコンピューティング技術産業応用協議会、電力中央研究所、株式会社東芝、株式会社ユーラスエナジーホールディングス（一部依頼中）</a:t>
            </a:r>
            <a:endParaRPr lang="ja-JP" altLang="en-US" sz="700" dirty="0">
              <a:solidFill>
                <a:prstClr val="black"/>
              </a:solidFill>
              <a:latin typeface="+mn-ea"/>
            </a:endParaRPr>
          </a:p>
        </p:txBody>
      </p:sp>
      <p:sp>
        <p:nvSpPr>
          <p:cNvPr id="120" name="正方形/長方形 119"/>
          <p:cNvSpPr/>
          <p:nvPr/>
        </p:nvSpPr>
        <p:spPr>
          <a:xfrm>
            <a:off x="3773585" y="3484536"/>
            <a:ext cx="2775487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defTabSz="1018681"/>
            <a:r>
              <a:rPr lang="ja-JP" altLang="en-US" sz="2400" b="1" dirty="0">
                <a:ln>
                  <a:solidFill>
                    <a:sysClr val="windowText" lastClr="000000"/>
                  </a:solidFill>
                </a:ln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１０</a:t>
            </a:r>
            <a:r>
              <a:rPr lang="en-US" altLang="ja-JP" sz="2400" b="1" dirty="0">
                <a:ln>
                  <a:solidFill>
                    <a:sysClr val="windowText" lastClr="000000"/>
                  </a:solidFill>
                </a:ln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:</a:t>
            </a:r>
            <a:r>
              <a:rPr lang="ja-JP" altLang="en-US" sz="2400" b="1" dirty="0">
                <a:ln>
                  <a:solidFill>
                    <a:sysClr val="windowText" lastClr="000000"/>
                  </a:solidFill>
                </a:ln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００～１７</a:t>
            </a:r>
            <a:r>
              <a:rPr lang="en-US" altLang="ja-JP" sz="2400" b="1" dirty="0">
                <a:ln>
                  <a:solidFill>
                    <a:sysClr val="windowText" lastClr="000000"/>
                  </a:solidFill>
                </a:ln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:</a:t>
            </a:r>
            <a:r>
              <a:rPr lang="ja-JP" altLang="en-US" sz="2400" b="1" dirty="0">
                <a:ln>
                  <a:solidFill>
                    <a:sysClr val="windowText" lastClr="000000"/>
                  </a:solidFill>
                </a:ln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３０</a:t>
            </a:r>
          </a:p>
        </p:txBody>
      </p:sp>
      <p:sp>
        <p:nvSpPr>
          <p:cNvPr id="117" name="正方形/長方形 116"/>
          <p:cNvSpPr/>
          <p:nvPr/>
        </p:nvSpPr>
        <p:spPr>
          <a:xfrm>
            <a:off x="171792" y="1271294"/>
            <a:ext cx="6857991" cy="1431161"/>
          </a:xfrm>
          <a:prstGeom prst="rect">
            <a:avLst/>
          </a:prstGeom>
          <a:noFill/>
        </p:spPr>
        <p:txBody>
          <a:bodyPr wrap="square" lIns="0" tIns="0" rIns="0" bIns="0" anchor="t" anchorCtr="0">
            <a:spAutoFit/>
          </a:bodyPr>
          <a:lstStyle/>
          <a:p>
            <a:pPr defTabSz="1018681"/>
            <a:r>
              <a:rPr lang="ja-JP" altLang="en-US" sz="3100" dirty="0">
                <a:ln w="12700">
                  <a:noFill/>
                  <a:prstDash val="solid"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5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世界最先端</a:t>
            </a:r>
            <a:r>
              <a:rPr lang="ja-JP" altLang="en-US" sz="3100" dirty="0" smtClean="0">
                <a:ln w="12700">
                  <a:noFill/>
                  <a:prstDash val="solid"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5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のスーパーシミュレーション</a:t>
            </a:r>
            <a:r>
              <a:rPr lang="ja-JP" altLang="en-US" sz="3100" dirty="0">
                <a:ln w="12700">
                  <a:noFill/>
                  <a:prstDash val="solid"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5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で</a:t>
            </a:r>
            <a:endParaRPr lang="en-US" altLang="ja-JP" sz="3100" dirty="0">
              <a:ln w="12700">
                <a:noFill/>
                <a:prstDash val="solid"/>
              </a:ln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50000"/>
                  </a:prst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defTabSz="1018681"/>
            <a:r>
              <a:rPr lang="ja-JP" altLang="en-US" sz="3100" dirty="0">
                <a:ln w="12700">
                  <a:noFill/>
                  <a:prstDash val="solid"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5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革新的クリーンエネルギーシステムの</a:t>
            </a:r>
            <a:endParaRPr lang="en-US" altLang="ja-JP" sz="3100" dirty="0">
              <a:ln w="12700">
                <a:noFill/>
                <a:prstDash val="solid"/>
              </a:ln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50000"/>
                  </a:prst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defTabSz="1018681"/>
            <a:r>
              <a:rPr lang="ja-JP" altLang="en-US" sz="3100" dirty="0">
                <a:ln w="12700">
                  <a:noFill/>
                  <a:prstDash val="solid"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5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実用化を加速する</a:t>
            </a:r>
          </a:p>
        </p:txBody>
      </p:sp>
      <p:sp>
        <p:nvSpPr>
          <p:cNvPr id="119" name="正方形/長方形 118"/>
          <p:cNvSpPr/>
          <p:nvPr/>
        </p:nvSpPr>
        <p:spPr>
          <a:xfrm>
            <a:off x="3719619" y="2714835"/>
            <a:ext cx="3229805" cy="76944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defTabSz="1018681"/>
            <a:r>
              <a:rPr lang="ja-JP" altLang="en-US" b="1" dirty="0"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平成２８年</a:t>
            </a:r>
            <a:endParaRPr lang="en-US" altLang="ja-JP" b="1" dirty="0">
              <a:solidFill>
                <a:prstClr val="black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defTabSz="1018681"/>
            <a:r>
              <a:rPr lang="ja-JP" altLang="en-US" sz="3200" b="1" dirty="0"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１０月１２日</a:t>
            </a:r>
            <a:r>
              <a:rPr lang="en-US" altLang="ja-JP" sz="2800" b="1" dirty="0"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</a:t>
            </a:r>
            <a:r>
              <a:rPr lang="ja-JP" altLang="en-US" sz="2800" b="1" dirty="0"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水</a:t>
            </a:r>
            <a:r>
              <a:rPr lang="en-US" altLang="ja-JP" sz="2800" b="1" dirty="0"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)</a:t>
            </a:r>
            <a:endParaRPr lang="ja-JP" altLang="en-US" sz="3200" b="1" dirty="0">
              <a:solidFill>
                <a:prstClr val="black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328009" y="183052"/>
            <a:ext cx="6201982" cy="1004977"/>
            <a:chOff x="237745" y="183052"/>
            <a:chExt cx="6201982" cy="1004977"/>
          </a:xfrm>
        </p:grpSpPr>
        <p:sp>
          <p:nvSpPr>
            <p:cNvPr id="106" name="正方形/長方形 105"/>
            <p:cNvSpPr/>
            <p:nvPr/>
          </p:nvSpPr>
          <p:spPr>
            <a:xfrm>
              <a:off x="1237297" y="563838"/>
              <a:ext cx="5202430" cy="624191"/>
            </a:xfrm>
            <a:prstGeom prst="rect">
              <a:avLst/>
            </a:prstGeom>
          </p:spPr>
          <p:txBody>
            <a:bodyPr wrap="none" lIns="0" tIns="0" rIns="0" bIns="0">
              <a:noAutofit/>
            </a:bodyPr>
            <a:lstStyle/>
            <a:p>
              <a:pPr defTabSz="1018681"/>
              <a:r>
                <a:rPr lang="ja-JP" altLang="en-US" sz="1900" dirty="0" smtClean="0">
                  <a:solidFill>
                    <a:srgbClr val="FADA7A">
                      <a:lumMod val="60000"/>
                      <a:lumOff val="40000"/>
                    </a:srgb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「</a:t>
              </a:r>
              <a:r>
                <a:rPr lang="ja-JP" altLang="en-US" sz="1900" dirty="0">
                  <a:solidFill>
                    <a:srgbClr val="FADA7A">
                      <a:lumMod val="60000"/>
                      <a:lumOff val="40000"/>
                    </a:srgb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革新的クリーンエネルギーシステムの実用化」</a:t>
              </a:r>
            </a:p>
            <a:p>
              <a:pPr defTabSz="1018681"/>
              <a:r>
                <a:rPr lang="ja-JP" altLang="en-US" sz="1900" dirty="0">
                  <a:solidFill>
                    <a:srgbClr val="FADA7A">
                      <a:lumMod val="60000"/>
                      <a:lumOff val="40000"/>
                    </a:srgb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 </a:t>
              </a:r>
              <a:r>
                <a:rPr lang="ja-JP" altLang="en-US" sz="1900" dirty="0" smtClean="0">
                  <a:solidFill>
                    <a:srgbClr val="FADA7A">
                      <a:lumMod val="60000"/>
                      <a:lumOff val="40000"/>
                    </a:srgb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第</a:t>
              </a:r>
              <a:r>
                <a:rPr lang="en-US" altLang="ja-JP" sz="1900" dirty="0" smtClean="0">
                  <a:solidFill>
                    <a:srgbClr val="FADA7A">
                      <a:lumMod val="60000"/>
                      <a:lumOff val="40000"/>
                    </a:srgb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1</a:t>
              </a:r>
              <a:r>
                <a:rPr lang="ja-JP" altLang="en-US" sz="1900" dirty="0">
                  <a:solidFill>
                    <a:srgbClr val="FADA7A">
                      <a:lumMod val="60000"/>
                      <a:lumOff val="40000"/>
                    </a:srgb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回シンポジウム</a:t>
              </a:r>
            </a:p>
          </p:txBody>
        </p:sp>
        <p:sp>
          <p:nvSpPr>
            <p:cNvPr id="107" name="正方形/長方形 106"/>
            <p:cNvSpPr/>
            <p:nvPr/>
          </p:nvSpPr>
          <p:spPr>
            <a:xfrm>
              <a:off x="1267928" y="183052"/>
              <a:ext cx="5171799" cy="324000"/>
            </a:xfrm>
            <a:prstGeom prst="rect">
              <a:avLst/>
            </a:prstGeom>
            <a:solidFill>
              <a:srgbClr val="006C9C"/>
            </a:solidFill>
            <a:ln w="25400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lIns="108000" tIns="0" rIns="0" bIns="0" anchor="ctr">
              <a:noAutofit/>
            </a:bodyPr>
            <a:lstStyle/>
            <a:p>
              <a:pPr defTabSz="914411"/>
              <a:r>
                <a:rPr kumimoji="0" lang="ja-JP" altLang="en-US" sz="1000" kern="0" dirty="0">
                  <a:solidFill>
                    <a:prstClr val="white"/>
                  </a:solidFill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文部科学省フラッグシップ</a:t>
              </a:r>
              <a:r>
                <a:rPr kumimoji="0" lang="en-US" altLang="ja-JP" sz="1000" kern="0" dirty="0">
                  <a:solidFill>
                    <a:prstClr val="white"/>
                  </a:solidFill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2020</a:t>
              </a:r>
              <a:r>
                <a:rPr kumimoji="0" lang="ja-JP" altLang="en-US" sz="1000" kern="0" dirty="0">
                  <a:solidFill>
                    <a:prstClr val="white"/>
                  </a:solidFill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プロジェクト</a:t>
              </a:r>
              <a:endParaRPr kumimoji="0" lang="en-US" altLang="ja-JP" sz="1000" kern="0" dirty="0">
                <a:solidFill>
                  <a:prstClr val="white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  <a:p>
              <a:pPr defTabSz="914411"/>
              <a:r>
                <a:rPr kumimoji="0" lang="ja-JP" altLang="en-US" sz="1000" kern="0" dirty="0">
                  <a:solidFill>
                    <a:prstClr val="white"/>
                  </a:solidFill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ポスト「京」で重点的に取り組むべき社会的・科学的</a:t>
              </a:r>
              <a:r>
                <a:rPr kumimoji="0" lang="ja-JP" altLang="en-US" sz="1000" kern="0" dirty="0" smtClean="0">
                  <a:solidFill>
                    <a:prstClr val="white"/>
                  </a:solidFill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課題　重点課題 ⑥</a:t>
              </a:r>
              <a:endParaRPr kumimoji="0" lang="en-US" altLang="ja-JP" sz="1000" kern="0" dirty="0">
                <a:solidFill>
                  <a:prstClr val="white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</p:txBody>
        </p:sp>
        <p:pic>
          <p:nvPicPr>
            <p:cNvPr id="4" name="図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7745" y="183052"/>
              <a:ext cx="960912" cy="960912"/>
            </a:xfrm>
            <a:prstGeom prst="rect">
              <a:avLst/>
            </a:prstGeom>
          </p:spPr>
        </p:pic>
      </p:grpSp>
      <p:sp>
        <p:nvSpPr>
          <p:cNvPr id="5" name="テキスト ボックス 4"/>
          <p:cNvSpPr txBox="1"/>
          <p:nvPr/>
        </p:nvSpPr>
        <p:spPr>
          <a:xfrm>
            <a:off x="104600" y="9622858"/>
            <a:ext cx="66037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00" dirty="0"/>
              <a:t>http://</a:t>
            </a:r>
            <a:r>
              <a:rPr lang="en-US" altLang="ja-JP" sz="1000" dirty="0" smtClean="0"/>
              <a:t>postk6.t.u-tokyo.ac.jp/event/symposium201610.html</a:t>
            </a:r>
            <a:endParaRPr kumimoji="1" lang="ja-JP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874022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253</TotalTime>
  <Words>128</Words>
  <Application>Microsoft Office PowerPoint</Application>
  <PresentationFormat>A4 210 x 297 mm</PresentationFormat>
  <Paragraphs>67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3" baseType="lpstr">
      <vt:lpstr>HGP創英角ｺﾞｼｯｸUB</vt:lpstr>
      <vt:lpstr>HGSｺﾞｼｯｸM</vt:lpstr>
      <vt:lpstr>HGS創英角ｺﾞｼｯｸUB</vt:lpstr>
      <vt:lpstr>HGｺﾞｼｯｸE</vt:lpstr>
      <vt:lpstr>ＭＳ Ｐゴシック</vt:lpstr>
      <vt:lpstr>Arial</vt:lpstr>
      <vt:lpstr>Calibri</vt:lpstr>
      <vt:lpstr>Calibri Light</vt:lpstr>
      <vt:lpstr>Consolas</vt:lpstr>
      <vt:lpstr>Gill Sans MT</vt:lpstr>
      <vt:lpstr>Times New Roman</vt:lpstr>
      <vt:lpstr>Office 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K-02</dc:creator>
  <cp:lastModifiedBy>川瀬　珠江</cp:lastModifiedBy>
  <cp:revision>41</cp:revision>
  <cp:lastPrinted>2016-07-22T06:00:43Z</cp:lastPrinted>
  <dcterms:created xsi:type="dcterms:W3CDTF">2016-07-19T06:43:55Z</dcterms:created>
  <dcterms:modified xsi:type="dcterms:W3CDTF">2016-09-12T01:06:11Z</dcterms:modified>
</cp:coreProperties>
</file>